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handoutMasterIdLst>
    <p:handoutMasterId r:id="rId15"/>
  </p:handoutMasterIdLst>
  <p:sldIdLst>
    <p:sldId id="256" r:id="rId2"/>
    <p:sldId id="259" r:id="rId3"/>
    <p:sldId id="284" r:id="rId4"/>
    <p:sldId id="260" r:id="rId5"/>
    <p:sldId id="305" r:id="rId6"/>
    <p:sldId id="308" r:id="rId7"/>
    <p:sldId id="309" r:id="rId8"/>
    <p:sldId id="312" r:id="rId9"/>
    <p:sldId id="313" r:id="rId10"/>
    <p:sldId id="318" r:id="rId11"/>
    <p:sldId id="319" r:id="rId12"/>
    <p:sldId id="288" r:id="rId13"/>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Consolas" panose="020B0609020204030204" pitchFamily="49" charset="0"/>
      <p:regular r:id="rId20"/>
      <p:bold r:id="rId21"/>
      <p:italic r:id="rId22"/>
      <p:boldItalic r:id="rId23"/>
    </p:embeddedFont>
    <p:embeddedFont>
      <p:font typeface="微软雅黑" panose="020B0503020204020204" pitchFamily="34" charset="-122"/>
      <p:regular r:id="rId24"/>
      <p:bold r:id="rId25"/>
    </p:embeddedFont>
  </p:embeddedFontLst>
  <p:custDataLst>
    <p:tags r:id="rId26"/>
  </p:custDataLst>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31">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4F6A"/>
    <a:srgbClr val="E6E6E6"/>
    <a:srgbClr val="F5EDE7"/>
    <a:srgbClr val="345F8A"/>
    <a:srgbClr val="F7F7F7"/>
    <a:srgbClr val="223D5A"/>
    <a:srgbClr val="58A8A6"/>
    <a:srgbClr val="89CFD1"/>
    <a:srgbClr val="F7D3DD"/>
    <a:srgbClr val="57A9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296" autoAdjust="0"/>
  </p:normalViewPr>
  <p:slideViewPr>
    <p:cSldViewPr snapToGrid="0">
      <p:cViewPr varScale="1">
        <p:scale>
          <a:sx n="202" d="100"/>
          <a:sy n="202" d="100"/>
        </p:scale>
        <p:origin x="516" y="16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88" y="-72"/>
      </p:cViewPr>
      <p:guideLst>
        <p:guide orient="horz" pos="2831"/>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2023/9/17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2023/9/17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489718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30418437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273844"/>
            <a:ext cx="7886700" cy="435887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qzuser; ">
    <p:spTree>
      <p:nvGrpSpPr>
        <p:cNvPr id="1" name=""/>
        <p:cNvGrpSpPr/>
        <p:nvPr/>
      </p:nvGrpSpPr>
      <p:grpSpPr>
        <a:xfrm>
          <a:off x="0" y="0"/>
          <a:ext cx="0" cy="0"/>
          <a:chOff x="0" y="0"/>
          <a:chExt cx="0" cy="0"/>
        </a:xfrm>
      </p:grpSpPr>
      <p:cxnSp>
        <p:nvCxnSpPr>
          <p:cNvPr id="8" name="直接连接符 7"/>
          <p:cNvCxnSpPr/>
          <p:nvPr userDrawn="1"/>
        </p:nvCxnSpPr>
        <p:spPr>
          <a:xfrm>
            <a:off x="4404511" y="915065"/>
            <a:ext cx="334978" cy="0"/>
          </a:xfrm>
          <a:prstGeom prst="line">
            <a:avLst/>
          </a:prstGeom>
          <a:ln w="28575">
            <a:solidFill>
              <a:srgbClr val="2D4F6A"/>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p:cNvSpPr>
            <a:spLocks noGrp="1"/>
          </p:cNvSpPr>
          <p:nvPr>
            <p:ph type="body" idx="1"/>
          </p:nvPr>
        </p:nvSpPr>
        <p:spPr>
          <a:xfrm>
            <a:off x="890080" y="1333829"/>
            <a:ext cx="3655181"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a:t>单击此处编辑母版文本样式</a:t>
            </a:r>
          </a:p>
        </p:txBody>
      </p:sp>
      <p:sp>
        <p:nvSpPr>
          <p:cNvPr id="4" name="内容占位符 3"/>
          <p:cNvSpPr>
            <a:spLocks noGrp="1"/>
          </p:cNvSpPr>
          <p:nvPr>
            <p:ph sz="half" idx="2"/>
          </p:nvPr>
        </p:nvSpPr>
        <p:spPr>
          <a:xfrm>
            <a:off x="890080" y="1999034"/>
            <a:ext cx="3655181" cy="26432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92704" y="1333829"/>
            <a:ext cx="3673182" cy="617934"/>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400"/>
            </a:lvl4pPr>
            <a:lvl5pPr marL="1371600" indent="0">
              <a:buNone/>
              <a:defRPr sz="1400"/>
            </a:lvl5pPr>
            <a:lvl6pPr marL="1714500" indent="0">
              <a:buNone/>
              <a:defRPr sz="1400"/>
            </a:lvl6pPr>
            <a:lvl7pPr marL="2057400" indent="0">
              <a:buNone/>
              <a:defRPr sz="1400"/>
            </a:lvl7pPr>
            <a:lvl8pPr marL="2400300" indent="0">
              <a:buNone/>
              <a:defRPr sz="1400"/>
            </a:lvl8pPr>
            <a:lvl9pPr marL="2743200" indent="0">
              <a:buNone/>
              <a:defRPr sz="1400"/>
            </a:lvl9pPr>
          </a:lstStyle>
          <a:p>
            <a:pPr lvl="0"/>
            <a:r>
              <a:rPr lang="zh-CN" altLang="en-US"/>
              <a:t>单击此处编辑母版文本样式</a:t>
            </a:r>
          </a:p>
        </p:txBody>
      </p:sp>
      <p:sp>
        <p:nvSpPr>
          <p:cNvPr id="6" name="内容占位符 5"/>
          <p:cNvSpPr>
            <a:spLocks noGrp="1"/>
          </p:cNvSpPr>
          <p:nvPr>
            <p:ph sz="quarter" idx="4"/>
          </p:nvPr>
        </p:nvSpPr>
        <p:spPr>
          <a:xfrm>
            <a:off x="4692704" y="1999034"/>
            <a:ext cx="3673182" cy="26432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3124012" cy="120015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342901"/>
            <a:ext cx="4629150" cy="4052888"/>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3124012" cy="2858691"/>
          </a:xfrm>
        </p:spPr>
        <p:txBody>
          <a:bodyPr/>
          <a:lstStyle>
            <a:lvl1pPr marL="0" indent="0">
              <a:buNone/>
              <a:defRPr sz="1500"/>
            </a:lvl1pPr>
            <a:lvl2pPr marL="342900" indent="0">
              <a:buNone/>
              <a:defRPr sz="1400"/>
            </a:lvl2pPr>
            <a:lvl3pPr marL="685800" indent="0">
              <a:buNone/>
              <a:defRPr sz="1200"/>
            </a:lvl3pPr>
            <a:lvl4pPr marL="1028700" indent="0">
              <a:buNone/>
              <a:defRPr sz="1100"/>
            </a:lvl4pPr>
            <a:lvl5pPr marL="1371600" indent="0">
              <a:buNone/>
              <a:defRPr sz="1100"/>
            </a:lvl5pPr>
            <a:lvl6pPr marL="1714500" indent="0">
              <a:buNone/>
              <a:defRPr sz="1100"/>
            </a:lvl6pPr>
            <a:lvl7pPr marL="2057400" indent="0">
              <a:buNone/>
              <a:defRPr sz="1100"/>
            </a:lvl7pPr>
            <a:lvl8pPr marL="2400300" indent="0">
              <a:buNone/>
              <a:defRPr sz="1100"/>
            </a:lvl8pPr>
            <a:lvl9pPr marL="2743200"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369219"/>
            <a:ext cx="7886700" cy="3263504"/>
          </a:xfrm>
          <a:prstGeom prst="rect">
            <a:avLst/>
          </a:prstGeom>
        </p:spPr>
        <p:txBody>
          <a:bodyPr vert="horz" lIns="68580" tIns="34290" rIns="68580" bIns="3429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75000"/>
                  </a:schemeClr>
                </a:solidFill>
              </a:defRPr>
            </a:lvl1pPr>
          </a:lstStyle>
          <a:p>
            <a:fld id="{82F288E0-7875-42C4-84C8-98DBBD3BF4D2}" type="datetimeFigureOut">
              <a:rPr lang="zh-CN" altLang="en-US" smtClean="0"/>
              <a:t>2023/9/17</a:t>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75000"/>
                  </a:schemeClr>
                </a:solidFill>
              </a:defRPr>
            </a:lvl1pPr>
          </a:lstStyle>
          <a:p>
            <a:fld id="{7D9BB5D0-35E4-459D-AEF3-FE4D7C45CC19}" type="slidenum">
              <a:rPr lang="zh-CN" altLang="en-US" smtClean="0"/>
              <a:t>‹#›</a:t>
            </a:fld>
            <a:endParaRPr lang="zh-CN" altLang="en-US"/>
          </a:p>
        </p:txBody>
      </p:sp>
      <p:sp>
        <p:nvSpPr>
          <p:cNvPr id="7" name="矩形 6"/>
          <p:cNvSpPr/>
          <p:nvPr userDrawn="1"/>
        </p:nvSpPr>
        <p:spPr>
          <a:xfrm>
            <a:off x="0" y="0"/>
            <a:ext cx="9144000" cy="5143500"/>
          </a:xfrm>
          <a:prstGeom prst="rect">
            <a:avLst/>
          </a:prstGeom>
          <a:solidFill>
            <a:srgbClr val="2D4F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userDrawn="1"/>
        </p:nvSpPr>
        <p:spPr>
          <a:xfrm>
            <a:off x="0" y="0"/>
            <a:ext cx="4744730" cy="5143500"/>
          </a:xfrm>
          <a:custGeom>
            <a:avLst/>
            <a:gdLst>
              <a:gd name="connsiteX0" fmla="*/ 0 w 3937796"/>
              <a:gd name="connsiteY0" fmla="*/ 0 h 5143500"/>
              <a:gd name="connsiteX1" fmla="*/ 3937796 w 3937796"/>
              <a:gd name="connsiteY1" fmla="*/ 0 h 5143500"/>
              <a:gd name="connsiteX2" fmla="*/ 2355181 w 3937796"/>
              <a:gd name="connsiteY2" fmla="*/ 5143500 h 5143500"/>
              <a:gd name="connsiteX3" fmla="*/ 0 w 3937796"/>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3937796" h="5143500">
                <a:moveTo>
                  <a:pt x="0" y="0"/>
                </a:moveTo>
                <a:lnTo>
                  <a:pt x="3937796" y="0"/>
                </a:lnTo>
                <a:lnTo>
                  <a:pt x="2355181" y="5143500"/>
                </a:lnTo>
                <a:lnTo>
                  <a:pt x="0" y="5143500"/>
                </a:lnTo>
                <a:close/>
              </a:path>
            </a:pathLst>
          </a:custGeom>
          <a:solidFill>
            <a:srgbClr val="F5ED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288758" y="217505"/>
            <a:ext cx="8566484" cy="47084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slow" advClick="0" advTm="0">
    <p:push dir="u"/>
  </p:transition>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26"/>
          <p:cNvSpPr/>
          <p:nvPr/>
        </p:nvSpPr>
        <p:spPr>
          <a:xfrm>
            <a:off x="2945713" y="3665623"/>
            <a:ext cx="3252574" cy="284025"/>
          </a:xfrm>
          <a:prstGeom prst="roundRect">
            <a:avLst/>
          </a:prstGeom>
          <a:solidFill>
            <a:srgbClr val="2D4F6A"/>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姓名：左镕畅</a:t>
            </a:r>
            <a:r>
              <a:rPr lang="en-US" altLang="zh-CN"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	</a:t>
            </a:r>
            <a:r>
              <a:rPr lang="zh-CN" altLang="en-US"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学号：</a:t>
            </a:r>
            <a:r>
              <a:rPr lang="en-US" altLang="zh-CN"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2021110788</a:t>
            </a:r>
            <a:endParaRPr lang="zh-CN" altLang="en-US"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
        <p:nvSpPr>
          <p:cNvPr id="42" name="TextBox 28"/>
          <p:cNvSpPr txBox="1"/>
          <p:nvPr/>
        </p:nvSpPr>
        <p:spPr>
          <a:xfrm>
            <a:off x="835571" y="1969005"/>
            <a:ext cx="7472855" cy="707858"/>
          </a:xfrm>
          <a:prstGeom prst="rect">
            <a:avLst/>
          </a:prstGeom>
          <a:noFill/>
        </p:spPr>
        <p:txBody>
          <a:bodyPr wrap="square" lIns="91413" tIns="45706" rIns="91413" bIns="45706" rtlCol="0">
            <a:spAutoFit/>
          </a:bodyPr>
          <a:lstStyle/>
          <a:p>
            <a:pPr algn="ctr"/>
            <a:r>
              <a:rPr lang="zh-CN" altLang="en-US" sz="4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人工智能软件开发与实践报告</a:t>
            </a:r>
          </a:p>
        </p:txBody>
      </p:sp>
      <p:sp>
        <p:nvSpPr>
          <p:cNvPr id="43" name="TextBox 30"/>
          <p:cNvSpPr txBox="1"/>
          <p:nvPr/>
        </p:nvSpPr>
        <p:spPr>
          <a:xfrm>
            <a:off x="1356189" y="2789473"/>
            <a:ext cx="6431617" cy="292359"/>
          </a:xfrm>
          <a:prstGeom prst="rect">
            <a:avLst/>
          </a:prstGeom>
          <a:noFill/>
        </p:spPr>
        <p:txBody>
          <a:bodyPr wrap="square" lIns="91413" tIns="45706" rIns="91413" bIns="45706" rtlCol="0">
            <a:spAutoFit/>
          </a:bodyPr>
          <a:lstStyle/>
          <a:p>
            <a:pPr algn="ctr"/>
            <a:r>
              <a:rPr lang="en-US" altLang="zh-CN" sz="1300" spc="12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Artificial intelligence software development and practice report</a:t>
            </a:r>
          </a:p>
        </p:txBody>
      </p:sp>
      <p:pic>
        <p:nvPicPr>
          <p:cNvPr id="3" name="图片 2">
            <a:extLst>
              <a:ext uri="{FF2B5EF4-FFF2-40B4-BE49-F238E27FC236}">
                <a16:creationId xmlns:a16="http://schemas.microsoft.com/office/drawing/2014/main" id="{3AD7A4CF-AD9E-F4C1-D045-C431F73349F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54834" y="745891"/>
            <a:ext cx="1034331" cy="88710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10"/>
          <p:cNvSpPr txBox="1"/>
          <p:nvPr/>
        </p:nvSpPr>
        <p:spPr>
          <a:xfrm>
            <a:off x="1932269" y="2157514"/>
            <a:ext cx="5279462" cy="800219"/>
          </a:xfrm>
          <a:prstGeom prst="rect">
            <a:avLst/>
          </a:prstGeom>
          <a:noFill/>
        </p:spPr>
        <p:txBody>
          <a:bodyPr wrap="square" rtlCol="0">
            <a:spAutoFit/>
          </a:bodyPr>
          <a:lstStyle/>
          <a:p>
            <a:pPr algn="ctr"/>
            <a:r>
              <a:rPr lang="en-US" altLang="zh-CN" sz="3200"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GPU</a:t>
            </a:r>
            <a:r>
              <a:rPr lang="zh-CN" altLang="en-US" sz="3200"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的使用</a:t>
            </a:r>
          </a:p>
          <a:p>
            <a:pPr algn="ctr"/>
            <a:r>
              <a:rPr lang="en-US" altLang="zh-CN" dirty="0">
                <a:solidFill>
                  <a:srgbClr val="2D4F6A"/>
                </a:solidFill>
                <a:latin typeface="微软雅黑" panose="020B0503020204020204" pitchFamily="34" charset="-122"/>
                <a:ea typeface="微软雅黑" panose="020B0503020204020204" pitchFamily="34" charset="-122"/>
              </a:rPr>
              <a:t>GPU usage</a:t>
            </a:r>
          </a:p>
        </p:txBody>
      </p:sp>
      <p:sp>
        <p:nvSpPr>
          <p:cNvPr id="12" name="文本框 10"/>
          <p:cNvSpPr txBox="1"/>
          <p:nvPr/>
        </p:nvSpPr>
        <p:spPr>
          <a:xfrm>
            <a:off x="3493992" y="1118273"/>
            <a:ext cx="2156016" cy="1200329"/>
          </a:xfrm>
          <a:prstGeom prst="rect">
            <a:avLst/>
          </a:prstGeom>
          <a:noFill/>
        </p:spPr>
        <p:txBody>
          <a:bodyPr wrap="square" rtlCol="0">
            <a:spAutoFit/>
          </a:bodyPr>
          <a:lstStyle/>
          <a:p>
            <a:pPr algn="ctr"/>
            <a:r>
              <a:rPr lang="en-US" altLang="zh-CN" sz="7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04</a:t>
            </a:r>
          </a:p>
        </p:txBody>
      </p:sp>
      <p:cxnSp>
        <p:nvCxnSpPr>
          <p:cNvPr id="3" name="直接连接符 2"/>
          <p:cNvCxnSpPr/>
          <p:nvPr/>
        </p:nvCxnSpPr>
        <p:spPr>
          <a:xfrm>
            <a:off x="4404511" y="2956491"/>
            <a:ext cx="334978" cy="0"/>
          </a:xfrm>
          <a:prstGeom prst="line">
            <a:avLst/>
          </a:prstGeom>
          <a:ln w="28575">
            <a:solidFill>
              <a:srgbClr val="2D4F6A"/>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3B67D68E-3AEC-5BB5-6E42-0EC488715B06}"/>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923" b="97750" l="483" r="99638">
                        <a14:foregroundMark x1="25452" y1="12658" x2="25452" y2="12658"/>
                        <a14:foregroundMark x1="28106" y1="12658" x2="21954" y2="14346"/>
                        <a14:foregroundMark x1="26900" y1="9986" x2="12786" y2="20394"/>
                        <a14:foregroundMark x1="26659" y1="9986" x2="34741" y2="9986"/>
                        <a14:foregroundMark x1="31001" y1="11955" x2="46683" y2="4923"/>
                        <a14:foregroundMark x1="90712" y1="53165" x2="89626" y2="61322"/>
                        <a14:foregroundMark x1="93004" y1="55134" x2="95296" y2="64979"/>
                        <a14:foregroundMark x1="8444" y1="54852" x2="6876" y2="59916"/>
                        <a14:foregroundMark x1="6273" y1="57243" x2="7238" y2="63291"/>
                        <a14:foregroundMark x1="4343" y1="56962" x2="6031" y2="63713"/>
                        <a14:foregroundMark x1="69602" y1="55134" x2="77684" y2="59916"/>
                        <a14:foregroundMark x1="67189" y1="48523" x2="77322" y2="53586"/>
                        <a14:foregroundMark x1="48975" y1="29536" x2="30639" y2="53727"/>
                        <a14:foregroundMark x1="30639" y1="53727" x2="54403" y2="64416"/>
                        <a14:foregroundMark x1="54403" y1="64416" x2="54162" y2="90295"/>
                        <a14:foregroundMark x1="54162" y1="90295" x2="69240" y2="89030"/>
                        <a14:foregroundMark x1="75392" y1="92124" x2="38601" y2="92686"/>
                        <a14:foregroundMark x1="38601" y1="92686" x2="77322" y2="92827"/>
                        <a14:foregroundMark x1="77322" y1="92827" x2="96743" y2="92686"/>
                        <a14:foregroundMark x1="73100" y1="93812" x2="32449" y2="97750"/>
                        <a14:foregroundMark x1="42581" y1="82560" x2="32449" y2="82560"/>
                        <a14:foregroundMark x1="48613" y1="72855" x2="31604" y2="72855"/>
                        <a14:foregroundMark x1="53559" y1="67370" x2="603" y2="60900"/>
                        <a14:foregroundMark x1="60796" y1="66807" x2="99638" y2="62025"/>
                        <a14:foregroundMark x1="93969" y1="63713" x2="85766" y2="62025"/>
                        <a14:foregroundMark x1="77322" y1="65963" x2="96261" y2="63713"/>
                        <a14:foregroundMark x1="96743" y1="66807" x2="97708" y2="56821"/>
                        <a14:foregroundMark x1="93607" y1="65682" x2="95296" y2="65260"/>
                        <a14:foregroundMark x1="23764" y1="65401" x2="6393" y2="66104"/>
                        <a14:foregroundMark x1="4825" y1="65963" x2="4343" y2="64698"/>
                        <a14:foregroundMark x1="5549" y1="66385" x2="603" y2="64698"/>
                        <a14:foregroundMark x1="24970" y1="53165" x2="27744" y2="51899"/>
                        <a14:foregroundMark x1="28589" y1="50914" x2="27744" y2="51195"/>
                        <a14:foregroundMark x1="55971" y1="46414" x2="54524" y2="46695"/>
                        <a14:foregroundMark x1="53076" y1="46132" x2="56815" y2="45710"/>
                        <a14:foregroundMark x1="51508" y1="43038" x2="54162" y2="40928"/>
                        <a14:foregroundMark x1="51267" y1="41350" x2="53920" y2="41350"/>
                        <a14:foregroundMark x1="51508" y1="36990" x2="54403" y2="35865"/>
                        <a14:foregroundMark x1="51870" y1="35302" x2="55006" y2="33615"/>
                        <a14:foregroundMark x1="48733" y1="31927" x2="53317" y2="30520"/>
                        <a14:foregroundMark x1="48613" y1="21660" x2="52473" y2="21097"/>
                      </a14:backgroundRemoval>
                    </a14:imgEffect>
                  </a14:imgLayer>
                </a14:imgProps>
              </a:ext>
              <a:ext uri="{28A0092B-C50C-407E-A947-70E740481C1C}">
                <a14:useLocalDpi xmlns:a14="http://schemas.microsoft.com/office/drawing/2010/main" val="0"/>
              </a:ext>
            </a:extLst>
          </a:blip>
          <a:stretch>
            <a:fillRect/>
          </a:stretch>
        </p:blipFill>
        <p:spPr>
          <a:xfrm>
            <a:off x="233651" y="163600"/>
            <a:ext cx="2707744" cy="2322323"/>
          </a:xfrm>
          <a:prstGeom prst="rect">
            <a:avLst/>
          </a:prstGeom>
        </p:spPr>
      </p:pic>
    </p:spTree>
    <p:extLst>
      <p:ext uri="{BB962C8B-B14F-4D97-AF65-F5344CB8AC3E}">
        <p14:creationId xmlns:p14="http://schemas.microsoft.com/office/powerpoint/2010/main" val="320229027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0">
            <a:extLst>
              <a:ext uri="{FF2B5EF4-FFF2-40B4-BE49-F238E27FC236}">
                <a16:creationId xmlns:a16="http://schemas.microsoft.com/office/drawing/2014/main" id="{8C48A2FA-16AE-F35D-215C-2E8D70266306}"/>
              </a:ext>
            </a:extLst>
          </p:cNvPr>
          <p:cNvSpPr txBox="1"/>
          <p:nvPr/>
        </p:nvSpPr>
        <p:spPr>
          <a:xfrm>
            <a:off x="1933012" y="390525"/>
            <a:ext cx="5277976" cy="523220"/>
          </a:xfrm>
          <a:prstGeom prst="rect">
            <a:avLst/>
          </a:prstGeom>
          <a:noFill/>
        </p:spPr>
        <p:txBody>
          <a:bodyPr wrap="square" rtlCol="0">
            <a:spAutoFit/>
          </a:bodyPr>
          <a:lstStyle/>
          <a:p>
            <a:pPr algn="ctr"/>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 </a:t>
            </a:r>
            <a:r>
              <a:rPr lang="en-US" altLang="zh-CN"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GPU</a:t>
            </a:r>
            <a:r>
              <a:rPr lang="zh-CN" altLang="en-US"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的使用</a:t>
            </a:r>
          </a:p>
          <a:p>
            <a:pPr algn="ctr">
              <a:buClrTx/>
              <a:buSzTx/>
              <a:buFontTx/>
            </a:pPr>
            <a:r>
              <a:rPr lang="en-US" altLang="zh-CN" sz="10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GPU usage</a:t>
            </a:r>
          </a:p>
        </p:txBody>
      </p:sp>
      <p:pic>
        <p:nvPicPr>
          <p:cNvPr id="4" name="图片 3">
            <a:extLst>
              <a:ext uri="{FF2B5EF4-FFF2-40B4-BE49-F238E27FC236}">
                <a16:creationId xmlns:a16="http://schemas.microsoft.com/office/drawing/2014/main" id="{D2124D88-13F4-4CB3-D5FB-C841270ECDE1}"/>
              </a:ext>
            </a:extLst>
          </p:cNvPr>
          <p:cNvPicPr>
            <a:picLocks noChangeAspect="1"/>
          </p:cNvPicPr>
          <p:nvPr/>
        </p:nvPicPr>
        <p:blipFill>
          <a:blip r:embed="rId2"/>
          <a:stretch>
            <a:fillRect/>
          </a:stretch>
        </p:blipFill>
        <p:spPr>
          <a:xfrm>
            <a:off x="608333" y="1220807"/>
            <a:ext cx="3052744" cy="484488"/>
          </a:xfrm>
          <a:prstGeom prst="rect">
            <a:avLst/>
          </a:prstGeom>
        </p:spPr>
      </p:pic>
      <p:pic>
        <p:nvPicPr>
          <p:cNvPr id="6" name="图片 5">
            <a:extLst>
              <a:ext uri="{FF2B5EF4-FFF2-40B4-BE49-F238E27FC236}">
                <a16:creationId xmlns:a16="http://schemas.microsoft.com/office/drawing/2014/main" id="{2490B2BD-C0F2-379A-1B3F-9B56DA521817}"/>
              </a:ext>
            </a:extLst>
          </p:cNvPr>
          <p:cNvPicPr>
            <a:picLocks noChangeAspect="1"/>
          </p:cNvPicPr>
          <p:nvPr/>
        </p:nvPicPr>
        <p:blipFill>
          <a:blip r:embed="rId3"/>
          <a:stretch>
            <a:fillRect/>
          </a:stretch>
        </p:blipFill>
        <p:spPr>
          <a:xfrm>
            <a:off x="608332" y="2033385"/>
            <a:ext cx="4046101" cy="354477"/>
          </a:xfrm>
          <a:prstGeom prst="rect">
            <a:avLst/>
          </a:prstGeom>
        </p:spPr>
      </p:pic>
      <p:pic>
        <p:nvPicPr>
          <p:cNvPr id="8" name="图片 7">
            <a:extLst>
              <a:ext uri="{FF2B5EF4-FFF2-40B4-BE49-F238E27FC236}">
                <a16:creationId xmlns:a16="http://schemas.microsoft.com/office/drawing/2014/main" id="{712700A5-F2B6-1F19-5C09-43191CD917BB}"/>
              </a:ext>
            </a:extLst>
          </p:cNvPr>
          <p:cNvPicPr>
            <a:picLocks noChangeAspect="1"/>
          </p:cNvPicPr>
          <p:nvPr/>
        </p:nvPicPr>
        <p:blipFill>
          <a:blip r:embed="rId4"/>
          <a:stretch>
            <a:fillRect/>
          </a:stretch>
        </p:blipFill>
        <p:spPr>
          <a:xfrm>
            <a:off x="608332" y="2715952"/>
            <a:ext cx="5307202" cy="1810746"/>
          </a:xfrm>
          <a:prstGeom prst="rect">
            <a:avLst/>
          </a:prstGeom>
        </p:spPr>
      </p:pic>
      <p:sp>
        <p:nvSpPr>
          <p:cNvPr id="10" name="文本框 9">
            <a:extLst>
              <a:ext uri="{FF2B5EF4-FFF2-40B4-BE49-F238E27FC236}">
                <a16:creationId xmlns:a16="http://schemas.microsoft.com/office/drawing/2014/main" id="{EC969142-E458-0B7A-BCAB-32F58697E7FE}"/>
              </a:ext>
            </a:extLst>
          </p:cNvPr>
          <p:cNvSpPr txBox="1"/>
          <p:nvPr/>
        </p:nvSpPr>
        <p:spPr>
          <a:xfrm>
            <a:off x="4504979" y="1325447"/>
            <a:ext cx="1585690"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把模型移动到</a:t>
            </a:r>
            <a:r>
              <a:rPr lang="en-US" altLang="zh-CN" sz="1200" dirty="0">
                <a:latin typeface="微软雅黑" panose="020B0503020204020204" pitchFamily="34" charset="-122"/>
                <a:ea typeface="微软雅黑" panose="020B0503020204020204" pitchFamily="34" charset="-122"/>
              </a:rPr>
              <a:t>GPU</a:t>
            </a:r>
            <a:r>
              <a:rPr lang="zh-CN" altLang="en-US" sz="1200" dirty="0">
                <a:latin typeface="微软雅黑" panose="020B0503020204020204" pitchFamily="34" charset="-122"/>
                <a:ea typeface="微软雅黑" panose="020B0503020204020204" pitchFamily="34" charset="-122"/>
              </a:rPr>
              <a:t>中</a:t>
            </a:r>
          </a:p>
        </p:txBody>
      </p:sp>
      <p:sp>
        <p:nvSpPr>
          <p:cNvPr id="11" name="文本框 10">
            <a:extLst>
              <a:ext uri="{FF2B5EF4-FFF2-40B4-BE49-F238E27FC236}">
                <a16:creationId xmlns:a16="http://schemas.microsoft.com/office/drawing/2014/main" id="{079AEE50-A370-6959-5A7F-4B5273245958}"/>
              </a:ext>
            </a:extLst>
          </p:cNvPr>
          <p:cNvSpPr txBox="1"/>
          <p:nvPr/>
        </p:nvSpPr>
        <p:spPr>
          <a:xfrm>
            <a:off x="5435609" y="2072123"/>
            <a:ext cx="1893467"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把训练数据移动到</a:t>
            </a:r>
            <a:r>
              <a:rPr lang="en-US" altLang="zh-CN" sz="1200" dirty="0">
                <a:latin typeface="微软雅黑" panose="020B0503020204020204" pitchFamily="34" charset="-122"/>
                <a:ea typeface="微软雅黑" panose="020B0503020204020204" pitchFamily="34" charset="-122"/>
              </a:rPr>
              <a:t>GPU</a:t>
            </a:r>
            <a:r>
              <a:rPr lang="zh-CN" altLang="en-US" sz="1200" dirty="0">
                <a:latin typeface="微软雅黑" panose="020B0503020204020204" pitchFamily="34" charset="-122"/>
                <a:ea typeface="微软雅黑" panose="020B0503020204020204" pitchFamily="34" charset="-122"/>
              </a:rPr>
              <a:t>中</a:t>
            </a:r>
          </a:p>
        </p:txBody>
      </p:sp>
      <p:sp>
        <p:nvSpPr>
          <p:cNvPr id="12" name="文本框 11">
            <a:extLst>
              <a:ext uri="{FF2B5EF4-FFF2-40B4-BE49-F238E27FC236}">
                <a16:creationId xmlns:a16="http://schemas.microsoft.com/office/drawing/2014/main" id="{0CBEF57E-5085-5C9A-4D24-C693007AAC35}"/>
              </a:ext>
            </a:extLst>
          </p:cNvPr>
          <p:cNvSpPr txBox="1"/>
          <p:nvPr/>
        </p:nvSpPr>
        <p:spPr>
          <a:xfrm>
            <a:off x="6536857" y="3260786"/>
            <a:ext cx="1898277" cy="613694"/>
          </a:xfrm>
          <a:prstGeom prst="rect">
            <a:avLst/>
          </a:prstGeom>
          <a:noFill/>
        </p:spPr>
        <p:txBody>
          <a:bodyPr wrap="none" rtlCol="0">
            <a:spAutoFit/>
          </a:bodyPr>
          <a:lstStyle/>
          <a:p>
            <a:pPr>
              <a:lnSpc>
                <a:spcPct val="150000"/>
              </a:lnSpc>
            </a:pPr>
            <a:r>
              <a:rPr lang="zh-CN" altLang="en-US" sz="1200" dirty="0">
                <a:latin typeface="微软雅黑" panose="020B0503020204020204" pitchFamily="34" charset="-122"/>
                <a:ea typeface="微软雅黑" panose="020B0503020204020204" pitchFamily="34" charset="-122"/>
              </a:rPr>
              <a:t>利用模型进行测试</a:t>
            </a:r>
            <a:endParaRPr lang="en-US" altLang="zh-CN" sz="1200" dirty="0">
              <a:latin typeface="微软雅黑" panose="020B0503020204020204" pitchFamily="34" charset="-122"/>
              <a:ea typeface="微软雅黑" panose="020B0503020204020204" pitchFamily="34" charset="-122"/>
            </a:endParaRPr>
          </a:p>
          <a:p>
            <a:pPr>
              <a:lnSpc>
                <a:spcPct val="150000"/>
              </a:lnSpc>
            </a:pPr>
            <a:r>
              <a:rPr lang="zh-CN" altLang="en-US" sz="1200" dirty="0">
                <a:latin typeface="微软雅黑" panose="020B0503020204020204" pitchFamily="34" charset="-122"/>
                <a:ea typeface="微软雅黑" panose="020B0503020204020204" pitchFamily="34" charset="-122"/>
              </a:rPr>
              <a:t>涉及到</a:t>
            </a:r>
            <a:r>
              <a:rPr lang="en-US" altLang="zh-CN" sz="1200" dirty="0">
                <a:latin typeface="微软雅黑" panose="020B0503020204020204" pitchFamily="34" charset="-122"/>
                <a:ea typeface="微软雅黑" panose="020B0503020204020204" pitchFamily="34" charset="-122"/>
              </a:rPr>
              <a:t>GPU</a:t>
            </a:r>
            <a:r>
              <a:rPr lang="zh-CN" altLang="en-US" sz="1200" dirty="0">
                <a:latin typeface="微软雅黑" panose="020B0503020204020204" pitchFamily="34" charset="-122"/>
                <a:ea typeface="微软雅黑" panose="020B0503020204020204" pitchFamily="34" charset="-122"/>
              </a:rPr>
              <a:t>与</a:t>
            </a:r>
            <a:r>
              <a:rPr lang="en-US" altLang="zh-CN" sz="1200" dirty="0">
                <a:latin typeface="微软雅黑" panose="020B0503020204020204" pitchFamily="34" charset="-122"/>
                <a:ea typeface="微软雅黑" panose="020B0503020204020204" pitchFamily="34" charset="-122"/>
              </a:rPr>
              <a:t>CPU</a:t>
            </a:r>
            <a:r>
              <a:rPr lang="zh-CN" altLang="en-US" sz="1200" dirty="0">
                <a:latin typeface="微软雅黑" panose="020B0503020204020204" pitchFamily="34" charset="-122"/>
                <a:ea typeface="微软雅黑" panose="020B0503020204020204" pitchFamily="34" charset="-122"/>
              </a:rPr>
              <a:t>的转换</a:t>
            </a:r>
          </a:p>
        </p:txBody>
      </p:sp>
    </p:spTree>
    <p:extLst>
      <p:ext uri="{BB962C8B-B14F-4D97-AF65-F5344CB8AC3E}">
        <p14:creationId xmlns:p14="http://schemas.microsoft.com/office/powerpoint/2010/main" val="3279797955"/>
      </p:ext>
    </p:extLst>
  </p:cSld>
  <p:clrMapOvr>
    <a:masterClrMapping/>
  </p:clrMapOvr>
  <p:transition spd="slow" advClick="0" advTm="0">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26"/>
          <p:cNvSpPr/>
          <p:nvPr/>
        </p:nvSpPr>
        <p:spPr>
          <a:xfrm>
            <a:off x="3799626" y="3155281"/>
            <a:ext cx="1544748" cy="284025"/>
          </a:xfrm>
          <a:prstGeom prst="roundRect">
            <a:avLst/>
          </a:prstGeom>
          <a:solidFill>
            <a:srgbClr val="2D4F6A"/>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rPr>
              <a:t>左镕畅</a:t>
            </a:r>
          </a:p>
        </p:txBody>
      </p:sp>
      <p:sp>
        <p:nvSpPr>
          <p:cNvPr id="44" name="TextBox 28"/>
          <p:cNvSpPr txBox="1"/>
          <p:nvPr/>
        </p:nvSpPr>
        <p:spPr>
          <a:xfrm>
            <a:off x="2810435" y="1565955"/>
            <a:ext cx="3523130" cy="1015634"/>
          </a:xfrm>
          <a:prstGeom prst="rect">
            <a:avLst/>
          </a:prstGeom>
          <a:noFill/>
        </p:spPr>
        <p:txBody>
          <a:bodyPr wrap="square" lIns="91413" tIns="45706" rIns="91413" bIns="45706" rtlCol="0">
            <a:spAutoFit/>
          </a:bodyPr>
          <a:lstStyle/>
          <a:p>
            <a:pPr algn="dist"/>
            <a:r>
              <a:rPr lang="zh-CN" altLang="en-US" sz="6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谢谢大家</a:t>
            </a:r>
          </a:p>
        </p:txBody>
      </p:sp>
      <p:sp>
        <p:nvSpPr>
          <p:cNvPr id="45" name="TextBox 30"/>
          <p:cNvSpPr txBox="1"/>
          <p:nvPr/>
        </p:nvSpPr>
        <p:spPr>
          <a:xfrm>
            <a:off x="2855068" y="2448760"/>
            <a:ext cx="3433864" cy="292359"/>
          </a:xfrm>
          <a:prstGeom prst="rect">
            <a:avLst/>
          </a:prstGeom>
          <a:noFill/>
        </p:spPr>
        <p:txBody>
          <a:bodyPr wrap="square" lIns="91413" tIns="45706" rIns="91413" bIns="45706" rtlCol="0">
            <a:spAutoFit/>
          </a:bodyPr>
          <a:lstStyle/>
          <a:p>
            <a:pPr algn="dist"/>
            <a:r>
              <a:rPr lang="en-US" altLang="zh-CN" sz="1300" spc="3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THANKS</a:t>
            </a:r>
            <a:endParaRPr lang="zh-CN" altLang="en-US" sz="1300" spc="3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endParaRPr>
          </a:p>
        </p:txBody>
      </p:sp>
    </p:spTree>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E030AD0-F434-FD49-F57E-0BABEBF5BB61}"/>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923" b="97750" l="483" r="99638">
                        <a14:foregroundMark x1="25452" y1="12658" x2="25452" y2="12658"/>
                        <a14:foregroundMark x1="28106" y1="12658" x2="21954" y2="14346"/>
                        <a14:foregroundMark x1="26900" y1="9986" x2="12786" y2="20394"/>
                        <a14:foregroundMark x1="26659" y1="9986" x2="34741" y2="9986"/>
                        <a14:foregroundMark x1="31001" y1="11955" x2="46683" y2="4923"/>
                        <a14:foregroundMark x1="90712" y1="53165" x2="89626" y2="61322"/>
                        <a14:foregroundMark x1="93004" y1="55134" x2="95296" y2="64979"/>
                        <a14:foregroundMark x1="8444" y1="54852" x2="6876" y2="59916"/>
                        <a14:foregroundMark x1="6273" y1="57243" x2="7238" y2="63291"/>
                        <a14:foregroundMark x1="4343" y1="56962" x2="6031" y2="63713"/>
                        <a14:foregroundMark x1="69602" y1="55134" x2="77684" y2="59916"/>
                        <a14:foregroundMark x1="67189" y1="48523" x2="77322" y2="53586"/>
                        <a14:foregroundMark x1="48975" y1="29536" x2="30639" y2="53727"/>
                        <a14:foregroundMark x1="30639" y1="53727" x2="54403" y2="64416"/>
                        <a14:foregroundMark x1="54403" y1="64416" x2="54162" y2="90295"/>
                        <a14:foregroundMark x1="54162" y1="90295" x2="69240" y2="89030"/>
                        <a14:foregroundMark x1="75392" y1="92124" x2="38601" y2="92686"/>
                        <a14:foregroundMark x1="38601" y1="92686" x2="77322" y2="92827"/>
                        <a14:foregroundMark x1="77322" y1="92827" x2="96743" y2="92686"/>
                        <a14:foregroundMark x1="73100" y1="93812" x2="32449" y2="97750"/>
                        <a14:foregroundMark x1="42581" y1="82560" x2="32449" y2="82560"/>
                        <a14:foregroundMark x1="48613" y1="72855" x2="31604" y2="72855"/>
                        <a14:foregroundMark x1="53559" y1="67370" x2="603" y2="60900"/>
                        <a14:foregroundMark x1="60796" y1="66807" x2="99638" y2="62025"/>
                        <a14:foregroundMark x1="93969" y1="63713" x2="85766" y2="62025"/>
                        <a14:foregroundMark x1="77322" y1="65963" x2="96261" y2="63713"/>
                        <a14:foregroundMark x1="96743" y1="66807" x2="97708" y2="56821"/>
                        <a14:foregroundMark x1="93607" y1="65682" x2="95296" y2="65260"/>
                        <a14:foregroundMark x1="23764" y1="65401" x2="6393" y2="66104"/>
                        <a14:foregroundMark x1="4825" y1="65963" x2="4343" y2="64698"/>
                        <a14:foregroundMark x1="5549" y1="66385" x2="603" y2="64698"/>
                        <a14:foregroundMark x1="24970" y1="53165" x2="27744" y2="51899"/>
                        <a14:foregroundMark x1="28589" y1="50914" x2="27744" y2="51195"/>
                        <a14:foregroundMark x1="55971" y1="46414" x2="54524" y2="46695"/>
                        <a14:foregroundMark x1="53076" y1="46132" x2="56815" y2="45710"/>
                        <a14:foregroundMark x1="51508" y1="43038" x2="54162" y2="40928"/>
                        <a14:foregroundMark x1="51267" y1="41350" x2="53920" y2="41350"/>
                        <a14:foregroundMark x1="51508" y1="36990" x2="54403" y2="35865"/>
                        <a14:foregroundMark x1="51870" y1="35302" x2="55006" y2="33615"/>
                        <a14:foregroundMark x1="48733" y1="31927" x2="53317" y2="30520"/>
                        <a14:foregroundMark x1="48613" y1="21660" x2="52473" y2="21097"/>
                      </a14:backgroundRemoval>
                    </a14:imgEffect>
                  </a14:imgLayer>
                </a14:imgProps>
              </a:ext>
              <a:ext uri="{28A0092B-C50C-407E-A947-70E740481C1C}">
                <a14:useLocalDpi xmlns:a14="http://schemas.microsoft.com/office/drawing/2010/main" val="0"/>
              </a:ext>
            </a:extLst>
          </a:blip>
          <a:stretch>
            <a:fillRect/>
          </a:stretch>
        </p:blipFill>
        <p:spPr>
          <a:xfrm>
            <a:off x="233652" y="177114"/>
            <a:ext cx="1144706" cy="981768"/>
          </a:xfrm>
          <a:prstGeom prst="rect">
            <a:avLst/>
          </a:prstGeom>
        </p:spPr>
      </p:pic>
      <p:sp>
        <p:nvSpPr>
          <p:cNvPr id="33" name="文本框 32"/>
          <p:cNvSpPr txBox="1"/>
          <p:nvPr/>
        </p:nvSpPr>
        <p:spPr>
          <a:xfrm>
            <a:off x="3641325" y="850053"/>
            <a:ext cx="1861350" cy="830997"/>
          </a:xfrm>
          <a:prstGeom prst="rect">
            <a:avLst/>
          </a:prstGeom>
          <a:noFill/>
        </p:spPr>
        <p:txBody>
          <a:bodyPr wrap="square" rtlCol="0">
            <a:spAutoFit/>
          </a:bodyPr>
          <a:lstStyle/>
          <a:p>
            <a:pPr algn="ctr"/>
            <a:r>
              <a:rPr lang="zh-CN" altLang="en-US" sz="4800" b="1" spc="-225"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目 录</a:t>
            </a:r>
          </a:p>
        </p:txBody>
      </p:sp>
      <p:sp>
        <p:nvSpPr>
          <p:cNvPr id="29" name="文本框 28"/>
          <p:cNvSpPr txBox="1"/>
          <p:nvPr/>
        </p:nvSpPr>
        <p:spPr>
          <a:xfrm>
            <a:off x="3796297" y="1533733"/>
            <a:ext cx="1551407" cy="400110"/>
          </a:xfrm>
          <a:prstGeom prst="rect">
            <a:avLst/>
          </a:prstGeom>
          <a:noFill/>
        </p:spPr>
        <p:txBody>
          <a:bodyPr wrap="square" rtlCol="0">
            <a:spAutoFit/>
          </a:bodyPr>
          <a:lstStyle/>
          <a:p>
            <a:pPr algn="ctr"/>
            <a:r>
              <a:rPr lang="en-US" altLang="zh-CN" sz="2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CONTENTS</a:t>
            </a:r>
            <a:endParaRPr lang="zh-CN" altLang="en-US" sz="2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p:txBody>
      </p:sp>
      <p:sp>
        <p:nvSpPr>
          <p:cNvPr id="11" name="文本框 10"/>
          <p:cNvSpPr txBox="1"/>
          <p:nvPr/>
        </p:nvSpPr>
        <p:spPr>
          <a:xfrm>
            <a:off x="1976417" y="2304540"/>
            <a:ext cx="3025540" cy="523220"/>
          </a:xfrm>
          <a:prstGeom prst="rect">
            <a:avLst/>
          </a:prstGeom>
          <a:noFill/>
        </p:spPr>
        <p:txBody>
          <a:bodyPr wrap="square" rtlCol="0">
            <a:spAutoFit/>
          </a:bodyPr>
          <a:lstStyle/>
          <a:p>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神经网络</a:t>
            </a:r>
            <a:br>
              <a:rPr lang="en-US" altLang="zh-CN"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br>
            <a:r>
              <a:rPr lang="en-US" altLang="zh-CN"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Neural networks</a:t>
            </a:r>
          </a:p>
        </p:txBody>
      </p:sp>
      <p:sp>
        <p:nvSpPr>
          <p:cNvPr id="41" name="文本框 10"/>
          <p:cNvSpPr txBox="1"/>
          <p:nvPr/>
        </p:nvSpPr>
        <p:spPr>
          <a:xfrm>
            <a:off x="1976416" y="3134233"/>
            <a:ext cx="3010210" cy="523220"/>
          </a:xfrm>
          <a:prstGeom prst="rect">
            <a:avLst/>
          </a:prstGeom>
          <a:noFill/>
        </p:spPr>
        <p:txBody>
          <a:bodyPr wrap="square" rtlCol="0">
            <a:spAutoFit/>
          </a:bodyPr>
          <a:lstStyle/>
          <a:p>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工具使用</a:t>
            </a:r>
            <a:endParaRPr lang="en-US" altLang="zh-CN"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a:p>
            <a:r>
              <a:rPr lang="en-US" altLang="zh-CN"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Tool usage</a:t>
            </a:r>
            <a:endParaRPr lang="zh-CN" altLang="en-US"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p:txBody>
      </p:sp>
      <p:sp>
        <p:nvSpPr>
          <p:cNvPr id="36" name="文本框 10"/>
          <p:cNvSpPr txBox="1"/>
          <p:nvPr/>
        </p:nvSpPr>
        <p:spPr>
          <a:xfrm>
            <a:off x="5903496" y="2304540"/>
            <a:ext cx="2189966" cy="523220"/>
          </a:xfrm>
          <a:prstGeom prst="rect">
            <a:avLst/>
          </a:prstGeom>
          <a:noFill/>
        </p:spPr>
        <p:txBody>
          <a:bodyPr wrap="square" rtlCol="0">
            <a:spAutoFit/>
          </a:bodyPr>
          <a:lstStyle/>
          <a:p>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自然语言处理</a:t>
            </a:r>
            <a:endParaRPr lang="en-US" altLang="zh-CN"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a:p>
            <a:r>
              <a:rPr lang="en-US" altLang="zh-CN"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Natural language processing</a:t>
            </a:r>
          </a:p>
        </p:txBody>
      </p:sp>
      <p:sp>
        <p:nvSpPr>
          <p:cNvPr id="50" name="文本框 10"/>
          <p:cNvSpPr txBox="1"/>
          <p:nvPr/>
        </p:nvSpPr>
        <p:spPr>
          <a:xfrm>
            <a:off x="5903496" y="3134233"/>
            <a:ext cx="2185072" cy="523220"/>
          </a:xfrm>
          <a:prstGeom prst="rect">
            <a:avLst/>
          </a:prstGeom>
          <a:noFill/>
        </p:spPr>
        <p:txBody>
          <a:bodyPr wrap="square" rtlCol="0">
            <a:spAutoFit/>
          </a:bodyPr>
          <a:lstStyle/>
          <a:p>
            <a:r>
              <a:rPr lang="en-US" altLang="zh-CN"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GPU</a:t>
            </a:r>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的使用</a:t>
            </a:r>
            <a:endParaRPr lang="en-US" altLang="zh-CN"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a:p>
            <a:r>
              <a:rPr lang="en-US" altLang="zh-CN"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GPU usage</a:t>
            </a:r>
            <a:endParaRPr lang="zh-CN" altLang="en-US" sz="10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p:txBody>
      </p:sp>
      <p:sp>
        <p:nvSpPr>
          <p:cNvPr id="2" name="椭圆 1"/>
          <p:cNvSpPr/>
          <p:nvPr/>
        </p:nvSpPr>
        <p:spPr>
          <a:xfrm>
            <a:off x="5543286" y="2373996"/>
            <a:ext cx="384308" cy="384308"/>
          </a:xfrm>
          <a:prstGeom prst="ellipse">
            <a:avLst/>
          </a:prstGeom>
          <a:solidFill>
            <a:srgbClr val="2D4F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543286" y="3203689"/>
            <a:ext cx="384308" cy="384308"/>
          </a:xfrm>
          <a:prstGeom prst="ellipse">
            <a:avLst/>
          </a:prstGeom>
          <a:solidFill>
            <a:srgbClr val="2D4F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1612577" y="2373996"/>
            <a:ext cx="384308" cy="384308"/>
          </a:xfrm>
          <a:prstGeom prst="ellipse">
            <a:avLst/>
          </a:prstGeom>
          <a:solidFill>
            <a:srgbClr val="2D4F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612577" y="3203689"/>
            <a:ext cx="384308" cy="384308"/>
          </a:xfrm>
          <a:prstGeom prst="ellipse">
            <a:avLst/>
          </a:prstGeom>
          <a:solidFill>
            <a:srgbClr val="2D4F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17"/>
          <p:cNvSpPr txBox="1"/>
          <p:nvPr/>
        </p:nvSpPr>
        <p:spPr>
          <a:xfrm>
            <a:off x="1580430" y="2381484"/>
            <a:ext cx="464058" cy="369332"/>
          </a:xfrm>
          <a:prstGeom prst="rect">
            <a:avLst/>
          </a:prstGeom>
          <a:noFill/>
        </p:spPr>
        <p:txBody>
          <a:bodyPr wrap="square" rtlCol="0">
            <a:spAutoFit/>
          </a:bodyPr>
          <a:lstStyle/>
          <a:p>
            <a:pPr algn="ctr">
              <a:defRPr/>
            </a:pPr>
            <a:r>
              <a:rPr lang="en-US" altLang="zh-CN" sz="1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01</a:t>
            </a:r>
          </a:p>
        </p:txBody>
      </p:sp>
      <p:sp>
        <p:nvSpPr>
          <p:cNvPr id="38" name="文本框 17"/>
          <p:cNvSpPr txBox="1"/>
          <p:nvPr/>
        </p:nvSpPr>
        <p:spPr>
          <a:xfrm>
            <a:off x="1568705" y="3211177"/>
            <a:ext cx="464058" cy="369332"/>
          </a:xfrm>
          <a:prstGeom prst="rect">
            <a:avLst/>
          </a:prstGeom>
          <a:noFill/>
        </p:spPr>
        <p:txBody>
          <a:bodyPr wrap="square" rtlCol="0">
            <a:spAutoFit/>
          </a:bodyPr>
          <a:lstStyle/>
          <a:p>
            <a:pPr algn="ctr">
              <a:defRPr/>
            </a:pPr>
            <a:r>
              <a:rPr lang="en-US" altLang="zh-CN" sz="1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03</a:t>
            </a:r>
          </a:p>
        </p:txBody>
      </p:sp>
      <p:sp>
        <p:nvSpPr>
          <p:cNvPr id="43" name="文本框 17"/>
          <p:cNvSpPr txBox="1"/>
          <p:nvPr/>
        </p:nvSpPr>
        <p:spPr>
          <a:xfrm>
            <a:off x="5502675" y="2381484"/>
            <a:ext cx="464058" cy="369332"/>
          </a:xfrm>
          <a:prstGeom prst="rect">
            <a:avLst/>
          </a:prstGeom>
          <a:noFill/>
        </p:spPr>
        <p:txBody>
          <a:bodyPr wrap="square" rtlCol="0">
            <a:spAutoFit/>
          </a:bodyPr>
          <a:lstStyle/>
          <a:p>
            <a:pPr algn="ctr">
              <a:defRPr/>
            </a:pPr>
            <a:r>
              <a:rPr lang="en-US" altLang="zh-CN" sz="1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02</a:t>
            </a:r>
          </a:p>
        </p:txBody>
      </p:sp>
      <p:sp>
        <p:nvSpPr>
          <p:cNvPr id="52" name="文本框 17"/>
          <p:cNvSpPr txBox="1"/>
          <p:nvPr/>
        </p:nvSpPr>
        <p:spPr>
          <a:xfrm>
            <a:off x="5502675" y="3211177"/>
            <a:ext cx="464058" cy="369332"/>
          </a:xfrm>
          <a:prstGeom prst="rect">
            <a:avLst/>
          </a:prstGeom>
          <a:noFill/>
        </p:spPr>
        <p:txBody>
          <a:bodyPr wrap="square" rtlCol="0">
            <a:spAutoFit/>
          </a:bodyPr>
          <a:lstStyle/>
          <a:p>
            <a:pPr algn="ctr">
              <a:defRPr/>
            </a:pPr>
            <a:r>
              <a:rPr lang="en-US" altLang="zh-CN" sz="1800" dirty="0">
                <a:solidFill>
                  <a:schemeClr val="bg1"/>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04</a:t>
            </a:r>
          </a:p>
        </p:txBody>
      </p:sp>
      <p:cxnSp>
        <p:nvCxnSpPr>
          <p:cNvPr id="4" name="直接连接符 3"/>
          <p:cNvCxnSpPr/>
          <p:nvPr/>
        </p:nvCxnSpPr>
        <p:spPr>
          <a:xfrm>
            <a:off x="1553378" y="2064809"/>
            <a:ext cx="6103345" cy="0"/>
          </a:xfrm>
          <a:prstGeom prst="line">
            <a:avLst/>
          </a:prstGeom>
          <a:ln w="12700">
            <a:solidFill>
              <a:srgbClr val="2D4F6A"/>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553378" y="3915641"/>
            <a:ext cx="6103345" cy="0"/>
          </a:xfrm>
          <a:prstGeom prst="line">
            <a:avLst/>
          </a:prstGeom>
          <a:ln w="12700">
            <a:solidFill>
              <a:srgbClr val="2D4F6A"/>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10"/>
          <p:cNvSpPr txBox="1"/>
          <p:nvPr/>
        </p:nvSpPr>
        <p:spPr>
          <a:xfrm>
            <a:off x="1932269" y="2157514"/>
            <a:ext cx="5279462" cy="798830"/>
          </a:xfrm>
          <a:prstGeom prst="rect">
            <a:avLst/>
          </a:prstGeom>
          <a:noFill/>
        </p:spPr>
        <p:txBody>
          <a:bodyPr wrap="square" rtlCol="0">
            <a:spAutoFit/>
          </a:bodyPr>
          <a:lstStyle/>
          <a:p>
            <a:pPr algn="ctr"/>
            <a:r>
              <a:rPr lang="zh-CN" altLang="en-US" sz="3200"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神经网络</a:t>
            </a:r>
          </a:p>
          <a:p>
            <a:pPr algn="ctr"/>
            <a:r>
              <a:rPr lang="en-US" altLang="zh-CN"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Neural networks</a:t>
            </a:r>
          </a:p>
        </p:txBody>
      </p:sp>
      <p:sp>
        <p:nvSpPr>
          <p:cNvPr id="12" name="文本框 10"/>
          <p:cNvSpPr txBox="1"/>
          <p:nvPr/>
        </p:nvSpPr>
        <p:spPr>
          <a:xfrm>
            <a:off x="3493992" y="1118273"/>
            <a:ext cx="2156016" cy="1200329"/>
          </a:xfrm>
          <a:prstGeom prst="rect">
            <a:avLst/>
          </a:prstGeom>
          <a:noFill/>
        </p:spPr>
        <p:txBody>
          <a:bodyPr wrap="square" rtlCol="0">
            <a:spAutoFit/>
          </a:bodyPr>
          <a:lstStyle/>
          <a:p>
            <a:pPr algn="ctr"/>
            <a:r>
              <a:rPr lang="en-US" altLang="zh-CN" sz="7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01</a:t>
            </a:r>
          </a:p>
        </p:txBody>
      </p:sp>
      <p:cxnSp>
        <p:nvCxnSpPr>
          <p:cNvPr id="3" name="直接连接符 2"/>
          <p:cNvCxnSpPr/>
          <p:nvPr/>
        </p:nvCxnSpPr>
        <p:spPr>
          <a:xfrm>
            <a:off x="4404511" y="2956491"/>
            <a:ext cx="334978" cy="0"/>
          </a:xfrm>
          <a:prstGeom prst="line">
            <a:avLst/>
          </a:prstGeom>
          <a:ln w="28575">
            <a:solidFill>
              <a:srgbClr val="2D4F6A"/>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0FAAF0D1-381C-6AF9-DF0A-89C756746A7E}"/>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923" b="97750" l="483" r="99638">
                        <a14:foregroundMark x1="25452" y1="12658" x2="25452" y2="12658"/>
                        <a14:foregroundMark x1="28106" y1="12658" x2="21954" y2="14346"/>
                        <a14:foregroundMark x1="26900" y1="9986" x2="12786" y2="20394"/>
                        <a14:foregroundMark x1="26659" y1="9986" x2="34741" y2="9986"/>
                        <a14:foregroundMark x1="31001" y1="11955" x2="46683" y2="4923"/>
                        <a14:foregroundMark x1="90712" y1="53165" x2="89626" y2="61322"/>
                        <a14:foregroundMark x1="93004" y1="55134" x2="95296" y2="64979"/>
                        <a14:foregroundMark x1="8444" y1="54852" x2="6876" y2="59916"/>
                        <a14:foregroundMark x1="6273" y1="57243" x2="7238" y2="63291"/>
                        <a14:foregroundMark x1="4343" y1="56962" x2="6031" y2="63713"/>
                        <a14:foregroundMark x1="69602" y1="55134" x2="77684" y2="59916"/>
                        <a14:foregroundMark x1="67189" y1="48523" x2="77322" y2="53586"/>
                        <a14:foregroundMark x1="48975" y1="29536" x2="30639" y2="53727"/>
                        <a14:foregroundMark x1="30639" y1="53727" x2="54403" y2="64416"/>
                        <a14:foregroundMark x1="54403" y1="64416" x2="54162" y2="90295"/>
                        <a14:foregroundMark x1="54162" y1="90295" x2="69240" y2="89030"/>
                        <a14:foregroundMark x1="75392" y1="92124" x2="38601" y2="92686"/>
                        <a14:foregroundMark x1="38601" y1="92686" x2="77322" y2="92827"/>
                        <a14:foregroundMark x1="77322" y1="92827" x2="96743" y2="92686"/>
                        <a14:foregroundMark x1="73100" y1="93812" x2="32449" y2="97750"/>
                        <a14:foregroundMark x1="42581" y1="82560" x2="32449" y2="82560"/>
                        <a14:foregroundMark x1="48613" y1="72855" x2="31604" y2="72855"/>
                        <a14:foregroundMark x1="53559" y1="67370" x2="603" y2="60900"/>
                        <a14:foregroundMark x1="60796" y1="66807" x2="99638" y2="62025"/>
                        <a14:foregroundMark x1="93969" y1="63713" x2="85766" y2="62025"/>
                        <a14:foregroundMark x1="77322" y1="65963" x2="96261" y2="63713"/>
                        <a14:foregroundMark x1="96743" y1="66807" x2="97708" y2="56821"/>
                        <a14:foregroundMark x1="93607" y1="65682" x2="95296" y2="65260"/>
                        <a14:foregroundMark x1="23764" y1="65401" x2="6393" y2="66104"/>
                        <a14:foregroundMark x1="4825" y1="65963" x2="4343" y2="64698"/>
                        <a14:foregroundMark x1="5549" y1="66385" x2="603" y2="64698"/>
                        <a14:foregroundMark x1="24970" y1="53165" x2="27744" y2="51899"/>
                        <a14:foregroundMark x1="28589" y1="50914" x2="27744" y2="51195"/>
                        <a14:foregroundMark x1="55971" y1="46414" x2="54524" y2="46695"/>
                        <a14:foregroundMark x1="53076" y1="46132" x2="56815" y2="45710"/>
                        <a14:foregroundMark x1="51508" y1="43038" x2="54162" y2="40928"/>
                        <a14:foregroundMark x1="51267" y1="41350" x2="53920" y2="41350"/>
                        <a14:foregroundMark x1="51508" y1="36990" x2="54403" y2="35865"/>
                        <a14:foregroundMark x1="51870" y1="35302" x2="55006" y2="33615"/>
                        <a14:foregroundMark x1="48733" y1="31927" x2="53317" y2="30520"/>
                        <a14:foregroundMark x1="48613" y1="21660" x2="52473" y2="21097"/>
                      </a14:backgroundRemoval>
                    </a14:imgEffect>
                  </a14:imgLayer>
                </a14:imgProps>
              </a:ext>
              <a:ext uri="{28A0092B-C50C-407E-A947-70E740481C1C}">
                <a14:useLocalDpi xmlns:a14="http://schemas.microsoft.com/office/drawing/2010/main" val="0"/>
              </a:ext>
            </a:extLst>
          </a:blip>
          <a:stretch>
            <a:fillRect/>
          </a:stretch>
        </p:blipFill>
        <p:spPr>
          <a:xfrm>
            <a:off x="233651" y="163600"/>
            <a:ext cx="2707744" cy="2322323"/>
          </a:xfrm>
          <a:prstGeom prst="rect">
            <a:avLst/>
          </a:prstGeom>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0"/>
          <p:cNvSpPr txBox="1"/>
          <p:nvPr/>
        </p:nvSpPr>
        <p:spPr>
          <a:xfrm>
            <a:off x="2995085" y="375555"/>
            <a:ext cx="3152561" cy="523220"/>
          </a:xfrm>
          <a:prstGeom prst="rect">
            <a:avLst/>
          </a:prstGeom>
          <a:noFill/>
        </p:spPr>
        <p:txBody>
          <a:bodyPr wrap="square" rtlCol="0">
            <a:spAutoFit/>
          </a:bodyPr>
          <a:lstStyle/>
          <a:p>
            <a:pPr algn="ctr"/>
            <a:r>
              <a:rPr lang="zh-CN" altLang="en-US"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rPr>
              <a:t>全连接网络</a:t>
            </a:r>
            <a:endParaRPr lang="en-US" altLang="zh-CN"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endParaRPr>
          </a:p>
          <a:p>
            <a:pPr algn="ctr"/>
            <a:r>
              <a:rPr lang="en-US" altLang="zh-CN" sz="10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rPr>
              <a:t>Full Connect Neural Network</a:t>
            </a:r>
          </a:p>
        </p:txBody>
      </p:sp>
      <p:pic>
        <p:nvPicPr>
          <p:cNvPr id="4" name="图片 3">
            <a:extLst>
              <a:ext uri="{FF2B5EF4-FFF2-40B4-BE49-F238E27FC236}">
                <a16:creationId xmlns:a16="http://schemas.microsoft.com/office/drawing/2014/main" id="{010E404F-60BF-9FA8-42ED-E8ADD36A8EF9}"/>
              </a:ext>
            </a:extLst>
          </p:cNvPr>
          <p:cNvPicPr>
            <a:picLocks noChangeAspect="1"/>
          </p:cNvPicPr>
          <p:nvPr/>
        </p:nvPicPr>
        <p:blipFill>
          <a:blip r:embed="rId3"/>
          <a:stretch>
            <a:fillRect/>
          </a:stretch>
        </p:blipFill>
        <p:spPr>
          <a:xfrm>
            <a:off x="818697" y="1746235"/>
            <a:ext cx="3154161" cy="1954877"/>
          </a:xfrm>
          <a:prstGeom prst="rect">
            <a:avLst/>
          </a:prstGeom>
        </p:spPr>
      </p:pic>
      <p:sp>
        <p:nvSpPr>
          <p:cNvPr id="5" name="文本框 4">
            <a:extLst>
              <a:ext uri="{FF2B5EF4-FFF2-40B4-BE49-F238E27FC236}">
                <a16:creationId xmlns:a16="http://schemas.microsoft.com/office/drawing/2014/main" id="{D2583326-CC40-335F-E798-9E9120F82562}"/>
              </a:ext>
            </a:extLst>
          </p:cNvPr>
          <p:cNvSpPr txBox="1"/>
          <p:nvPr/>
        </p:nvSpPr>
        <p:spPr>
          <a:xfrm>
            <a:off x="4482280" y="1653500"/>
            <a:ext cx="4088444" cy="2047612"/>
          </a:xfrm>
          <a:prstGeom prst="rect">
            <a:avLst/>
          </a:prstGeom>
          <a:noFill/>
        </p:spPr>
        <p:txBody>
          <a:bodyPr wrap="square" rtlCol="0">
            <a:spAutoFit/>
          </a:bodyPr>
          <a:lstStyle/>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结构：很简单，由输入层、隐藏层、输出层构成</a:t>
            </a:r>
            <a:endPar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r>
              <a:rPr lang="zh-CN" altLang="en-US" sz="1100" b="0" i="0" dirty="0">
                <a:solidFill>
                  <a:schemeClr val="tx1">
                    <a:lumMod val="85000"/>
                    <a:lumOff val="15000"/>
                  </a:schemeClr>
                </a:solidFill>
                <a:effectLst/>
                <a:latin typeface="微软雅黑" panose="020B0503020204020204" pitchFamily="34" charset="-122"/>
                <a:ea typeface="微软雅黑" panose="020B0503020204020204" pitchFamily="34" charset="-122"/>
              </a:rPr>
              <a:t>特点：每一层的每一个节点都与上下层节点全部连接</a:t>
            </a:r>
            <a:endParaRPr lang="en-US" altLang="zh-CN" sz="1100" b="0" i="0" dirty="0">
              <a:solidFill>
                <a:schemeClr val="tx1">
                  <a:lumMod val="85000"/>
                  <a:lumOff val="15000"/>
                </a:schemeClr>
              </a:solidFill>
              <a:effectLst/>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学习方式：梯度回传时更新每个</a:t>
            </a:r>
            <a:r>
              <a:rPr lang="zh-CN" altLang="en-US" sz="1100" b="1" dirty="0">
                <a:solidFill>
                  <a:schemeClr val="tx1">
                    <a:lumMod val="85000"/>
                    <a:lumOff val="15000"/>
                  </a:schemeClr>
                </a:solidFill>
                <a:latin typeface="微软雅黑" panose="020B0503020204020204" pitchFamily="34" charset="-122"/>
                <a:ea typeface="微软雅黑" panose="020B0503020204020204" pitchFamily="34" charset="-122"/>
              </a:rPr>
              <a:t>神经元</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权重和偏置，可以理解为更新</a:t>
            </a:r>
            <a:r>
              <a:rPr lang="en-US" altLang="zh-CN" sz="1100" dirty="0" err="1">
                <a:solidFill>
                  <a:schemeClr val="tx1">
                    <a:lumMod val="85000"/>
                    <a:lumOff val="15000"/>
                  </a:schemeClr>
                </a:solidFill>
                <a:latin typeface="微软雅黑" panose="020B0503020204020204" pitchFamily="34" charset="-122"/>
                <a:ea typeface="微软雅黑" panose="020B0503020204020204" pitchFamily="34" charset="-122"/>
              </a:rPr>
              <a:t>ax+b</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中的</a:t>
            </a:r>
            <a:r>
              <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rPr>
              <a:t>a</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和</a:t>
            </a:r>
            <a:r>
              <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rPr>
              <a:t>b</a:t>
            </a:r>
          </a:p>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其它：每个神经元的输入和输出之间往往需要添加激活函数将线性变为非线性</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10"/>
          <p:cNvSpPr txBox="1"/>
          <p:nvPr/>
        </p:nvSpPr>
        <p:spPr>
          <a:xfrm>
            <a:off x="2006600" y="375285"/>
            <a:ext cx="5130800" cy="523220"/>
          </a:xfrm>
          <a:prstGeom prst="rect">
            <a:avLst/>
          </a:prstGeom>
          <a:noFill/>
        </p:spPr>
        <p:txBody>
          <a:bodyPr wrap="square" rtlCol="0">
            <a:spAutoFit/>
          </a:bodyPr>
          <a:lstStyle/>
          <a:p>
            <a:pPr algn="ctr"/>
            <a:r>
              <a:rPr lang="en-US" altLang="zh-CN"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rPr>
              <a:t>CNN</a:t>
            </a:r>
            <a:r>
              <a:rPr lang="zh-CN" altLang="en-US"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rPr>
              <a:t>网络</a:t>
            </a:r>
            <a:endParaRPr lang="en-US" altLang="zh-CN"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endParaRPr>
          </a:p>
          <a:p>
            <a:pPr algn="ctr"/>
            <a:r>
              <a:rPr lang="en-US" altLang="zh-CN" sz="10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rPr>
              <a:t>CNN Network</a:t>
            </a:r>
          </a:p>
        </p:txBody>
      </p:sp>
      <p:pic>
        <p:nvPicPr>
          <p:cNvPr id="1026" name="Picture 2">
            <a:extLst>
              <a:ext uri="{FF2B5EF4-FFF2-40B4-BE49-F238E27FC236}">
                <a16:creationId xmlns:a16="http://schemas.microsoft.com/office/drawing/2014/main" id="{568EFAEF-F915-2CAA-ACDB-8E55178698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281" y="1584074"/>
            <a:ext cx="3587863" cy="287882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CBB8E919-A078-5AAA-767D-CE917F77547C}"/>
              </a:ext>
            </a:extLst>
          </p:cNvPr>
          <p:cNvSpPr txBox="1"/>
          <p:nvPr/>
        </p:nvSpPr>
        <p:spPr>
          <a:xfrm>
            <a:off x="4340144" y="1484153"/>
            <a:ext cx="4225840" cy="3078663"/>
          </a:xfrm>
          <a:prstGeom prst="rect">
            <a:avLst/>
          </a:prstGeom>
          <a:noFill/>
        </p:spPr>
        <p:txBody>
          <a:bodyPr wrap="square" rtlCol="0">
            <a:spAutoFit/>
          </a:bodyPr>
          <a:lstStyle/>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结构：重点在于卷积核</a:t>
            </a:r>
            <a:endPar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r>
              <a:rPr lang="zh-CN" altLang="en-US" sz="1100" b="0" i="0" dirty="0">
                <a:solidFill>
                  <a:schemeClr val="tx1">
                    <a:lumMod val="85000"/>
                    <a:lumOff val="15000"/>
                  </a:schemeClr>
                </a:solidFill>
                <a:effectLst/>
                <a:latin typeface="微软雅黑" panose="020B0503020204020204" pitchFamily="34" charset="-122"/>
                <a:ea typeface="微软雅黑" panose="020B0503020204020204" pitchFamily="34" charset="-122"/>
              </a:rPr>
              <a:t>特点：如图所示，对输入按卷积核大小和步长</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进行滑动卷积</a:t>
            </a:r>
            <a:endParaRPr lang="en-US" altLang="zh-CN" sz="1100" b="0" i="0" dirty="0">
              <a:solidFill>
                <a:schemeClr val="tx1">
                  <a:lumMod val="85000"/>
                  <a:lumOff val="15000"/>
                </a:schemeClr>
              </a:solidFill>
              <a:effectLst/>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学习方式：梯度回传时更新每个</a:t>
            </a:r>
            <a:r>
              <a:rPr lang="zh-CN" altLang="en-US" sz="1100" b="1" dirty="0">
                <a:solidFill>
                  <a:schemeClr val="tx1">
                    <a:lumMod val="85000"/>
                    <a:lumOff val="15000"/>
                  </a:schemeClr>
                </a:solidFill>
                <a:latin typeface="微软雅黑" panose="020B0503020204020204" pitchFamily="34" charset="-122"/>
                <a:ea typeface="微软雅黑" panose="020B0503020204020204" pitchFamily="34" charset="-122"/>
              </a:rPr>
              <a:t>卷积核</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的权重和偏置</a:t>
            </a:r>
            <a:endPar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其它：</a:t>
            </a:r>
            <a:r>
              <a:rPr lang="pt-BR" altLang="zh-CN" sz="1200" b="0" dirty="0">
                <a:solidFill>
                  <a:srgbClr val="4EC9B0"/>
                </a:solidFill>
                <a:effectLst/>
                <a:latin typeface="Consolas" panose="020B0609020204030204" pitchFamily="49" charset="0"/>
              </a:rPr>
              <a:t>nn</a:t>
            </a:r>
            <a:r>
              <a:rPr lang="pt-BR" altLang="zh-CN" sz="1200" b="0" dirty="0">
                <a:solidFill>
                  <a:srgbClr val="D4D4D4"/>
                </a:solidFill>
                <a:effectLst/>
                <a:latin typeface="Consolas" panose="020B0609020204030204" pitchFamily="49" charset="0"/>
              </a:rPr>
              <a:t>.</a:t>
            </a:r>
            <a:r>
              <a:rPr lang="pt-BR" altLang="zh-CN" sz="1200" b="0" dirty="0">
                <a:solidFill>
                  <a:srgbClr val="4EC9B0"/>
                </a:solidFill>
                <a:effectLst/>
                <a:latin typeface="Consolas" panose="020B0609020204030204" pitchFamily="49" charset="0"/>
              </a:rPr>
              <a:t>Conv2d</a:t>
            </a:r>
            <a:r>
              <a:rPr lang="pt-BR" altLang="zh-CN" sz="1200" b="0" dirty="0">
                <a:solidFill>
                  <a:srgbClr val="D4D4D4"/>
                </a:solidFill>
                <a:effectLst/>
                <a:latin typeface="Consolas" panose="020B0609020204030204" pitchFamily="49" charset="0"/>
              </a:rPr>
              <a:t>(</a:t>
            </a:r>
            <a:r>
              <a:rPr lang="pt-BR" altLang="zh-CN" sz="1200" b="0" dirty="0">
                <a:solidFill>
                  <a:srgbClr val="9CDCFE"/>
                </a:solidFill>
                <a:effectLst/>
                <a:latin typeface="Consolas" panose="020B0609020204030204" pitchFamily="49" charset="0"/>
              </a:rPr>
              <a:t>chanel_num</a:t>
            </a:r>
            <a:r>
              <a:rPr lang="pt-BR" altLang="zh-CN" sz="1200" b="0" dirty="0">
                <a:solidFill>
                  <a:srgbClr val="D4D4D4"/>
                </a:solidFill>
                <a:effectLst/>
                <a:latin typeface="Consolas" panose="020B0609020204030204" pitchFamily="49" charset="0"/>
              </a:rPr>
              <a:t>, </a:t>
            </a:r>
            <a:r>
              <a:rPr lang="pt-BR" altLang="zh-CN" sz="1200" b="0" dirty="0">
                <a:solidFill>
                  <a:srgbClr val="9CDCFE"/>
                </a:solidFill>
                <a:effectLst/>
                <a:latin typeface="Consolas" panose="020B0609020204030204" pitchFamily="49" charset="0"/>
              </a:rPr>
              <a:t>filter_num</a:t>
            </a:r>
            <a:r>
              <a:rPr lang="pt-BR" altLang="zh-CN" sz="1200" b="0" dirty="0">
                <a:solidFill>
                  <a:srgbClr val="D4D4D4"/>
                </a:solidFill>
                <a:effectLst/>
                <a:latin typeface="Consolas" panose="020B0609020204030204" pitchFamily="49" charset="0"/>
              </a:rPr>
              <a:t>, (</a:t>
            </a:r>
            <a:r>
              <a:rPr lang="pt-BR" altLang="zh-CN" sz="1200" b="0" dirty="0">
                <a:solidFill>
                  <a:srgbClr val="9CDCFE"/>
                </a:solidFill>
                <a:effectLst/>
                <a:latin typeface="Consolas" panose="020B0609020204030204" pitchFamily="49" charset="0"/>
              </a:rPr>
              <a:t>kernel</a:t>
            </a:r>
            <a:r>
              <a:rPr lang="pt-BR" altLang="zh-CN" sz="1200" b="0" dirty="0">
                <a:solidFill>
                  <a:srgbClr val="D4D4D4"/>
                </a:solidFill>
                <a:effectLst/>
                <a:latin typeface="Consolas" panose="020B0609020204030204" pitchFamily="49" charset="0"/>
              </a:rPr>
              <a:t>, </a:t>
            </a:r>
            <a:r>
              <a:rPr lang="pt-BR" altLang="zh-CN" sz="1200" b="0" dirty="0">
                <a:solidFill>
                  <a:srgbClr val="9CDCFE"/>
                </a:solidFill>
                <a:effectLst/>
                <a:latin typeface="Consolas" panose="020B0609020204030204" pitchFamily="49" charset="0"/>
              </a:rPr>
              <a:t>vec_dim</a:t>
            </a:r>
            <a:r>
              <a:rPr lang="pt-BR" altLang="zh-CN" sz="1200" b="0" dirty="0">
                <a:solidFill>
                  <a:srgbClr val="D4D4D4"/>
                </a:solidFill>
                <a:effectLst/>
                <a:latin typeface="Consolas" panose="020B0609020204030204" pitchFamily="49" charset="0"/>
              </a:rPr>
              <a:t>))</a:t>
            </a:r>
          </a:p>
          <a:p>
            <a:pPr marL="514350" lvl="1" indent="-171450">
              <a:lnSpc>
                <a:spcPct val="150000"/>
              </a:lnSpc>
              <a:buFont typeface="Arial" panose="020B0604020202020204" pitchFamily="34" charset="0"/>
              <a:buChar char="•"/>
            </a:pPr>
            <a:r>
              <a:rPr lang="en-US" altLang="zh-CN" sz="1100" dirty="0" err="1">
                <a:solidFill>
                  <a:schemeClr val="tx1">
                    <a:lumMod val="85000"/>
                    <a:lumOff val="15000"/>
                  </a:schemeClr>
                </a:solidFill>
                <a:latin typeface="微软雅黑" panose="020B0503020204020204" pitchFamily="34" charset="-122"/>
                <a:ea typeface="微软雅黑" panose="020B0503020204020204" pitchFamily="34" charset="-122"/>
              </a:rPr>
              <a:t>Chanel_num</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表示卷积核通道数，需要等于上一层网络的输出维度</a:t>
            </a:r>
            <a:endParaRPr lang="en-US" altLang="zh-CN" sz="1100" dirty="0">
              <a:solidFill>
                <a:schemeClr val="tx1">
                  <a:lumMod val="85000"/>
                  <a:lumOff val="15000"/>
                </a:schemeClr>
              </a:solidFill>
              <a:latin typeface="微软雅黑" panose="020B0503020204020204" pitchFamily="34" charset="-122"/>
              <a:ea typeface="微软雅黑" panose="020B0503020204020204" pitchFamily="34" charset="-122"/>
            </a:endParaRPr>
          </a:p>
          <a:p>
            <a:pPr marL="514350" lvl="1" indent="-171450">
              <a:spcBef>
                <a:spcPts val="600"/>
              </a:spcBef>
              <a:spcAft>
                <a:spcPts val="600"/>
              </a:spcAft>
              <a:buFont typeface="Arial" panose="020B0604020202020204" pitchFamily="34" charset="0"/>
              <a:buChar char="•"/>
            </a:pPr>
            <a:r>
              <a:rPr lang="en-US" altLang="zh-CN" sz="1100" dirty="0" err="1">
                <a:solidFill>
                  <a:schemeClr val="tx1">
                    <a:lumMod val="85000"/>
                    <a:lumOff val="15000"/>
                  </a:schemeClr>
                </a:solidFill>
                <a:latin typeface="微软雅黑" panose="020B0503020204020204" pitchFamily="34" charset="-122"/>
                <a:ea typeface="微软雅黑" panose="020B0503020204020204" pitchFamily="34" charset="-122"/>
              </a:rPr>
              <a:t>Filter_num</a:t>
            </a:r>
            <a:r>
              <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rPr>
              <a:t>表示卷积核数量，等于下一层网络的输入维度</a:t>
            </a:r>
            <a:endParaRPr lang="pt-BR" altLang="zh-CN" sz="1100" dirty="0">
              <a:solidFill>
                <a:schemeClr val="tx1">
                  <a:lumMod val="85000"/>
                  <a:lumOff val="15000"/>
                </a:schemeClr>
              </a:solidFill>
              <a:latin typeface="微软雅黑" panose="020B0503020204020204" pitchFamily="34" charset="-122"/>
              <a:ea typeface="微软雅黑" panose="020B0503020204020204" pitchFamily="34" charset="-122"/>
            </a:endParaRPr>
          </a:p>
          <a:p>
            <a:pPr marL="171450" indent="-171450">
              <a:lnSpc>
                <a:spcPct val="150000"/>
              </a:lnSpc>
              <a:spcBef>
                <a:spcPts val="600"/>
              </a:spcBef>
              <a:spcAft>
                <a:spcPts val="600"/>
              </a:spcAft>
              <a:buFont typeface="Arial" panose="020B0604020202020204" pitchFamily="34" charset="0"/>
              <a:buChar char="•"/>
            </a:pPr>
            <a:endParaRPr lang="zh-CN" altLang="en-US" sz="11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0"/>
          <p:cNvSpPr txBox="1"/>
          <p:nvPr/>
        </p:nvSpPr>
        <p:spPr>
          <a:xfrm>
            <a:off x="2457757" y="2113064"/>
            <a:ext cx="4228486" cy="800219"/>
          </a:xfrm>
          <a:prstGeom prst="rect">
            <a:avLst/>
          </a:prstGeom>
          <a:noFill/>
        </p:spPr>
        <p:txBody>
          <a:bodyPr wrap="square" rtlCol="0">
            <a:spAutoFit/>
          </a:bodyPr>
          <a:lstStyle/>
          <a:p>
            <a:pPr algn="ctr"/>
            <a:r>
              <a:rPr lang="zh-CN" altLang="en-US" sz="3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自然语言处理</a:t>
            </a:r>
            <a:endParaRPr lang="en-US" altLang="zh-CN" sz="3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endParaRPr>
          </a:p>
          <a:p>
            <a:pPr algn="ctr"/>
            <a:r>
              <a:rPr lang="en-US" altLang="zh-CN"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Natural language processing</a:t>
            </a:r>
          </a:p>
        </p:txBody>
      </p:sp>
      <p:sp>
        <p:nvSpPr>
          <p:cNvPr id="17" name="文本框 10"/>
          <p:cNvSpPr txBox="1"/>
          <p:nvPr/>
        </p:nvSpPr>
        <p:spPr>
          <a:xfrm>
            <a:off x="3493992" y="1118273"/>
            <a:ext cx="2156016" cy="1198880"/>
          </a:xfrm>
          <a:prstGeom prst="rect">
            <a:avLst/>
          </a:prstGeom>
          <a:noFill/>
        </p:spPr>
        <p:txBody>
          <a:bodyPr wrap="square" rtlCol="0">
            <a:spAutoFit/>
          </a:bodyPr>
          <a:lstStyle/>
          <a:p>
            <a:pPr algn="ctr"/>
            <a:r>
              <a:rPr lang="en-US" altLang="zh-CN" sz="7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02</a:t>
            </a:r>
          </a:p>
        </p:txBody>
      </p:sp>
      <p:cxnSp>
        <p:nvCxnSpPr>
          <p:cNvPr id="18" name="直接连接符 17"/>
          <p:cNvCxnSpPr/>
          <p:nvPr/>
        </p:nvCxnSpPr>
        <p:spPr>
          <a:xfrm>
            <a:off x="4404511" y="2956491"/>
            <a:ext cx="334978" cy="0"/>
          </a:xfrm>
          <a:prstGeom prst="line">
            <a:avLst/>
          </a:prstGeom>
          <a:ln w="28575">
            <a:solidFill>
              <a:srgbClr val="2D4F6A"/>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A3E472B2-E859-69BD-7341-D16BAC19F11A}"/>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923" b="97750" l="483" r="99638">
                        <a14:foregroundMark x1="25452" y1="12658" x2="25452" y2="12658"/>
                        <a14:foregroundMark x1="28106" y1="12658" x2="21954" y2="14346"/>
                        <a14:foregroundMark x1="26900" y1="9986" x2="12786" y2="20394"/>
                        <a14:foregroundMark x1="26659" y1="9986" x2="34741" y2="9986"/>
                        <a14:foregroundMark x1="31001" y1="11955" x2="46683" y2="4923"/>
                        <a14:foregroundMark x1="90712" y1="53165" x2="89626" y2="61322"/>
                        <a14:foregroundMark x1="93004" y1="55134" x2="95296" y2="64979"/>
                        <a14:foregroundMark x1="8444" y1="54852" x2="6876" y2="59916"/>
                        <a14:foregroundMark x1="6273" y1="57243" x2="7238" y2="63291"/>
                        <a14:foregroundMark x1="4343" y1="56962" x2="6031" y2="63713"/>
                        <a14:foregroundMark x1="69602" y1="55134" x2="77684" y2="59916"/>
                        <a14:foregroundMark x1="67189" y1="48523" x2="77322" y2="53586"/>
                        <a14:foregroundMark x1="48975" y1="29536" x2="30639" y2="53727"/>
                        <a14:foregroundMark x1="30639" y1="53727" x2="54403" y2="64416"/>
                        <a14:foregroundMark x1="54403" y1="64416" x2="54162" y2="90295"/>
                        <a14:foregroundMark x1="54162" y1="90295" x2="69240" y2="89030"/>
                        <a14:foregroundMark x1="75392" y1="92124" x2="38601" y2="92686"/>
                        <a14:foregroundMark x1="38601" y1="92686" x2="77322" y2="92827"/>
                        <a14:foregroundMark x1="77322" y1="92827" x2="96743" y2="92686"/>
                        <a14:foregroundMark x1="73100" y1="93812" x2="32449" y2="97750"/>
                        <a14:foregroundMark x1="42581" y1="82560" x2="32449" y2="82560"/>
                        <a14:foregroundMark x1="48613" y1="72855" x2="31604" y2="72855"/>
                        <a14:foregroundMark x1="53559" y1="67370" x2="603" y2="60900"/>
                        <a14:foregroundMark x1="60796" y1="66807" x2="99638" y2="62025"/>
                        <a14:foregroundMark x1="93969" y1="63713" x2="85766" y2="62025"/>
                        <a14:foregroundMark x1="77322" y1="65963" x2="96261" y2="63713"/>
                        <a14:foregroundMark x1="96743" y1="66807" x2="97708" y2="56821"/>
                        <a14:foregroundMark x1="93607" y1="65682" x2="95296" y2="65260"/>
                        <a14:foregroundMark x1="23764" y1="65401" x2="6393" y2="66104"/>
                        <a14:foregroundMark x1="4825" y1="65963" x2="4343" y2="64698"/>
                        <a14:foregroundMark x1="5549" y1="66385" x2="603" y2="64698"/>
                        <a14:foregroundMark x1="24970" y1="53165" x2="27744" y2="51899"/>
                        <a14:foregroundMark x1="28589" y1="50914" x2="27744" y2="51195"/>
                        <a14:foregroundMark x1="55971" y1="46414" x2="54524" y2="46695"/>
                        <a14:foregroundMark x1="53076" y1="46132" x2="56815" y2="45710"/>
                        <a14:foregroundMark x1="51508" y1="43038" x2="54162" y2="40928"/>
                        <a14:foregroundMark x1="51267" y1="41350" x2="53920" y2="41350"/>
                        <a14:foregroundMark x1="51508" y1="36990" x2="54403" y2="35865"/>
                        <a14:foregroundMark x1="51870" y1="35302" x2="55006" y2="33615"/>
                        <a14:foregroundMark x1="48733" y1="31927" x2="53317" y2="30520"/>
                        <a14:foregroundMark x1="48613" y1="21660" x2="52473" y2="21097"/>
                      </a14:backgroundRemoval>
                    </a14:imgEffect>
                  </a14:imgLayer>
                </a14:imgProps>
              </a:ext>
              <a:ext uri="{28A0092B-C50C-407E-A947-70E740481C1C}">
                <a14:useLocalDpi xmlns:a14="http://schemas.microsoft.com/office/drawing/2010/main" val="0"/>
              </a:ext>
            </a:extLst>
          </a:blip>
          <a:stretch>
            <a:fillRect/>
          </a:stretch>
        </p:blipFill>
        <p:spPr>
          <a:xfrm>
            <a:off x="233651" y="163600"/>
            <a:ext cx="2707744" cy="2322323"/>
          </a:xfrm>
          <a:prstGeom prst="rect">
            <a:avLst/>
          </a:prstGeom>
        </p:spPr>
      </p:pic>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10"/>
          <p:cNvSpPr txBox="1"/>
          <p:nvPr/>
        </p:nvSpPr>
        <p:spPr>
          <a:xfrm>
            <a:off x="2498622" y="395539"/>
            <a:ext cx="4146756" cy="523220"/>
          </a:xfrm>
          <a:prstGeom prst="rect">
            <a:avLst/>
          </a:prstGeom>
          <a:noFill/>
        </p:spPr>
        <p:txBody>
          <a:bodyPr wrap="square" rtlCol="0">
            <a:spAutoFit/>
          </a:bodyPr>
          <a:lstStyle/>
          <a:p>
            <a:pPr algn="ctr"/>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 </a:t>
            </a:r>
            <a:r>
              <a:rPr lang="zh-CN" altLang="en-US"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自然语言处理基本流程</a:t>
            </a:r>
          </a:p>
          <a:p>
            <a:pPr algn="ctr">
              <a:buClrTx/>
              <a:buSzTx/>
              <a:buFontTx/>
            </a:pPr>
            <a:r>
              <a:rPr lang="en-US" altLang="zh-CN" sz="10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The basic process of natural language processing</a:t>
            </a:r>
          </a:p>
        </p:txBody>
      </p:sp>
      <p:sp>
        <p:nvSpPr>
          <p:cNvPr id="3" name="文本框 2">
            <a:extLst>
              <a:ext uri="{FF2B5EF4-FFF2-40B4-BE49-F238E27FC236}">
                <a16:creationId xmlns:a16="http://schemas.microsoft.com/office/drawing/2014/main" id="{5E72D2A8-5CEB-C425-9737-DB6B610C5F88}"/>
              </a:ext>
            </a:extLst>
          </p:cNvPr>
          <p:cNvSpPr txBox="1"/>
          <p:nvPr/>
        </p:nvSpPr>
        <p:spPr>
          <a:xfrm>
            <a:off x="993759" y="1351861"/>
            <a:ext cx="7156482" cy="2757678"/>
          </a:xfrm>
          <a:prstGeom prst="rect">
            <a:avLst/>
          </a:prstGeom>
          <a:noFill/>
        </p:spPr>
        <p:txBody>
          <a:bodyPr wrap="square" rtlCol="0">
            <a:spAutoFit/>
          </a:bodyPr>
          <a:lstStyle/>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获取与项目相关的文本数据集</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从互联网、文档、数据库等来源抓取文本数据</a:t>
            </a:r>
            <a:r>
              <a:rPr lang="zh-CN" altLang="en-US" sz="1300" dirty="0">
                <a:solidFill>
                  <a:srgbClr val="FF0000"/>
                </a:solidFill>
                <a:latin typeface="微软雅黑" panose="020B0503020204020204" pitchFamily="34" charset="-122"/>
                <a:ea typeface="微软雅黑" panose="020B0503020204020204" pitchFamily="34" charset="-122"/>
              </a:rPr>
              <a:t>（</a:t>
            </a:r>
            <a:r>
              <a:rPr lang="en-US" altLang="zh-CN" sz="1300" dirty="0">
                <a:solidFill>
                  <a:srgbClr val="FF0000"/>
                </a:solidFill>
                <a:latin typeface="微软雅黑" panose="020B0503020204020204" pitchFamily="34" charset="-122"/>
                <a:ea typeface="微软雅黑" panose="020B0503020204020204" pitchFamily="34" charset="-122"/>
              </a:rPr>
              <a:t>lab2 </a:t>
            </a:r>
            <a:r>
              <a:rPr lang="zh-CN" altLang="en-US" sz="1300" dirty="0">
                <a:solidFill>
                  <a:srgbClr val="FF0000"/>
                </a:solidFill>
                <a:latin typeface="微软雅黑" panose="020B0503020204020204" pitchFamily="34" charset="-122"/>
                <a:ea typeface="微软雅黑" panose="020B0503020204020204" pitchFamily="34" charset="-122"/>
              </a:rPr>
              <a:t>网页爬虫）</a:t>
            </a:r>
            <a:endParaRPr lang="en-US" altLang="zh-CN" sz="1300"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数据集清洗</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去除文本噪音，包括特殊字符、</a:t>
            </a:r>
            <a:r>
              <a:rPr lang="en-US" altLang="zh-CN" sz="1300" dirty="0">
                <a:latin typeface="微软雅黑" panose="020B0503020204020204" pitchFamily="34" charset="-122"/>
                <a:ea typeface="微软雅黑" panose="020B0503020204020204" pitchFamily="34" charset="-122"/>
              </a:rPr>
              <a:t>HTML</a:t>
            </a:r>
            <a:r>
              <a:rPr lang="zh-CN" altLang="en-US" sz="1300" dirty="0">
                <a:latin typeface="微软雅黑" panose="020B0503020204020204" pitchFamily="34" charset="-122"/>
                <a:ea typeface="微软雅黑" panose="020B0503020204020204" pitchFamily="34" charset="-122"/>
              </a:rPr>
              <a:t>标签（</a:t>
            </a:r>
            <a:r>
              <a:rPr lang="en-US" altLang="zh-CN" sz="1300" dirty="0">
                <a:solidFill>
                  <a:srgbClr val="FF0000"/>
                </a:solidFill>
                <a:latin typeface="微软雅黑" panose="020B0503020204020204" pitchFamily="34" charset="-122"/>
                <a:ea typeface="微软雅黑" panose="020B0503020204020204" pitchFamily="34" charset="-122"/>
              </a:rPr>
              <a:t>lab3 </a:t>
            </a:r>
            <a:r>
              <a:rPr lang="zh-CN" altLang="en-US" sz="1300" dirty="0">
                <a:solidFill>
                  <a:srgbClr val="FF0000"/>
                </a:solidFill>
                <a:latin typeface="微软雅黑" panose="020B0503020204020204" pitchFamily="34" charset="-122"/>
                <a:ea typeface="微软雅黑" panose="020B0503020204020204" pitchFamily="34" charset="-122"/>
              </a:rPr>
              <a:t>正则表达式处理文本数据）</a:t>
            </a:r>
            <a:endParaRPr lang="en-US" altLang="zh-CN" sz="1300"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（文本分词）</a:t>
            </a:r>
            <a:r>
              <a:rPr lang="en-US" altLang="zh-CN" sz="1300" dirty="0">
                <a:latin typeface="微软雅黑" panose="020B0503020204020204" pitchFamily="34" charset="-122"/>
                <a:ea typeface="微软雅黑" panose="020B0503020204020204" pitchFamily="34" charset="-122"/>
              </a:rPr>
              <a:t>——</a:t>
            </a:r>
            <a:r>
              <a:rPr lang="zh-CN" altLang="en-US" sz="1300" dirty="0">
                <a:solidFill>
                  <a:srgbClr val="FF0000"/>
                </a:solidFill>
                <a:latin typeface="微软雅黑" panose="020B0503020204020204" pitchFamily="34" charset="-122"/>
                <a:ea typeface="微软雅黑" panose="020B0503020204020204" pitchFamily="34" charset="-122"/>
              </a:rPr>
              <a:t>（</a:t>
            </a:r>
            <a:r>
              <a:rPr lang="en-US" altLang="zh-CN" sz="1300" dirty="0">
                <a:solidFill>
                  <a:srgbClr val="FF0000"/>
                </a:solidFill>
                <a:latin typeface="微软雅黑" panose="020B0503020204020204" pitchFamily="34" charset="-122"/>
                <a:ea typeface="微软雅黑" panose="020B0503020204020204" pitchFamily="34" charset="-122"/>
              </a:rPr>
              <a:t>lab4 CRF</a:t>
            </a:r>
            <a:r>
              <a:rPr lang="zh-CN" altLang="en-US" sz="1300" dirty="0">
                <a:solidFill>
                  <a:srgbClr val="FF0000"/>
                </a:solidFill>
                <a:latin typeface="微软雅黑" panose="020B0503020204020204" pitchFamily="34" charset="-122"/>
                <a:ea typeface="微软雅黑" panose="020B0503020204020204" pitchFamily="34" charset="-122"/>
              </a:rPr>
              <a:t>分词）</a:t>
            </a:r>
            <a:endParaRPr lang="en-US" altLang="zh-CN" sz="1300"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文本特征表示</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选择合适的方法将文本数据转化为机器学习可以理解的数值特征（词向量等）</a:t>
            </a:r>
            <a:r>
              <a:rPr lang="zh-CN" altLang="en-US" sz="1300" dirty="0">
                <a:solidFill>
                  <a:srgbClr val="FF0000"/>
                </a:solidFill>
                <a:latin typeface="微软雅黑" panose="020B0503020204020204" pitchFamily="34" charset="-122"/>
                <a:ea typeface="微软雅黑" panose="020B0503020204020204" pitchFamily="34" charset="-122"/>
              </a:rPr>
              <a:t>（</a:t>
            </a:r>
            <a:r>
              <a:rPr lang="en-US" altLang="zh-CN" sz="1300" dirty="0">
                <a:solidFill>
                  <a:srgbClr val="FF0000"/>
                </a:solidFill>
                <a:latin typeface="微软雅黑" panose="020B0503020204020204" pitchFamily="34" charset="-122"/>
                <a:ea typeface="微软雅黑" panose="020B0503020204020204" pitchFamily="34" charset="-122"/>
              </a:rPr>
              <a:t>lab8 Glove</a:t>
            </a:r>
            <a:r>
              <a:rPr lang="zh-CN" altLang="en-US" sz="1300" dirty="0">
                <a:solidFill>
                  <a:srgbClr val="FF0000"/>
                </a:solidFill>
                <a:latin typeface="微软雅黑" panose="020B0503020204020204" pitchFamily="34" charset="-122"/>
                <a:ea typeface="微软雅黑" panose="020B0503020204020204" pitchFamily="34" charset="-122"/>
              </a:rPr>
              <a:t>静态词向量、</a:t>
            </a:r>
            <a:r>
              <a:rPr lang="en-US" altLang="zh-CN" sz="1300" dirty="0">
                <a:solidFill>
                  <a:srgbClr val="FF0000"/>
                </a:solidFill>
                <a:latin typeface="微软雅黑" panose="020B0503020204020204" pitchFamily="34" charset="-122"/>
                <a:ea typeface="微软雅黑" panose="020B0503020204020204" pitchFamily="34" charset="-122"/>
              </a:rPr>
              <a:t>lab9 Bert</a:t>
            </a:r>
            <a:r>
              <a:rPr lang="zh-CN" altLang="en-US" sz="1300" dirty="0">
                <a:solidFill>
                  <a:srgbClr val="FF0000"/>
                </a:solidFill>
                <a:latin typeface="微软雅黑" panose="020B0503020204020204" pitchFamily="34" charset="-122"/>
                <a:ea typeface="微软雅黑" panose="020B0503020204020204" pitchFamily="34" charset="-122"/>
              </a:rPr>
              <a:t>动态词向量）</a:t>
            </a:r>
            <a:endParaRPr lang="en-US" altLang="zh-CN" sz="1300"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模型选择</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卷积神经网络</a:t>
            </a:r>
            <a:r>
              <a:rPr lang="en-US" altLang="zh-CN" sz="1300" dirty="0">
                <a:latin typeface="微软雅黑" panose="020B0503020204020204" pitchFamily="34" charset="-122"/>
                <a:ea typeface="微软雅黑" panose="020B0503020204020204" pitchFamily="34" charset="-122"/>
              </a:rPr>
              <a:t>CNN</a:t>
            </a:r>
            <a:r>
              <a:rPr lang="zh-CN" altLang="en-US" sz="1300" dirty="0">
                <a:latin typeface="微软雅黑" panose="020B0503020204020204" pitchFamily="34" charset="-122"/>
                <a:ea typeface="微软雅黑" panose="020B0503020204020204" pitchFamily="34" charset="-122"/>
              </a:rPr>
              <a:t>、</a:t>
            </a:r>
            <a:r>
              <a:rPr lang="en-US" altLang="zh-CN" sz="1300" dirty="0">
                <a:latin typeface="微软雅黑" panose="020B0503020204020204" pitchFamily="34" charset="-122"/>
                <a:ea typeface="微软雅黑" panose="020B0503020204020204" pitchFamily="34" charset="-122"/>
              </a:rPr>
              <a:t>transformer</a:t>
            </a:r>
            <a:r>
              <a:rPr lang="zh-CN" altLang="en-US" sz="1300" dirty="0">
                <a:solidFill>
                  <a:srgbClr val="FF0000"/>
                </a:solidFill>
                <a:latin typeface="微软雅黑" panose="020B0503020204020204" pitchFamily="34" charset="-122"/>
                <a:ea typeface="微软雅黑" panose="020B0503020204020204" pitchFamily="34" charset="-122"/>
              </a:rPr>
              <a:t>（</a:t>
            </a:r>
            <a:r>
              <a:rPr lang="en-US" altLang="zh-CN" sz="1300" dirty="0">
                <a:solidFill>
                  <a:srgbClr val="FF0000"/>
                </a:solidFill>
                <a:latin typeface="微软雅黑" panose="020B0503020204020204" pitchFamily="34" charset="-122"/>
                <a:ea typeface="微软雅黑" panose="020B0503020204020204" pitchFamily="34" charset="-122"/>
              </a:rPr>
              <a:t>lab10 </a:t>
            </a:r>
            <a:r>
              <a:rPr lang="en-US" altLang="zh-CN" sz="1300" dirty="0" err="1">
                <a:solidFill>
                  <a:srgbClr val="FF0000"/>
                </a:solidFill>
                <a:latin typeface="微软雅黑" panose="020B0503020204020204" pitchFamily="34" charset="-122"/>
                <a:ea typeface="微软雅黑" panose="020B0503020204020204" pitchFamily="34" charset="-122"/>
              </a:rPr>
              <a:t>Bert+CNN</a:t>
            </a:r>
            <a:r>
              <a:rPr lang="zh-CN" altLang="en-US" sz="1300" dirty="0">
                <a:solidFill>
                  <a:srgbClr val="FF0000"/>
                </a:solidFill>
                <a:latin typeface="微软雅黑" panose="020B0503020204020204" pitchFamily="34" charset="-122"/>
                <a:ea typeface="微软雅黑" panose="020B0503020204020204" pitchFamily="34" charset="-122"/>
              </a:rPr>
              <a:t>文本分类）</a:t>
            </a:r>
            <a:endParaRPr lang="en-US" altLang="zh-CN" sz="1300" dirty="0">
              <a:solidFill>
                <a:srgbClr val="FF0000"/>
              </a:solidFill>
              <a:latin typeface="微软雅黑" panose="020B0503020204020204" pitchFamily="34" charset="-122"/>
              <a:ea typeface="微软雅黑" panose="020B0503020204020204" pitchFamily="34" charset="-122"/>
            </a:endParaRPr>
          </a:p>
          <a:p>
            <a:pPr marL="342900" indent="-342900">
              <a:lnSpc>
                <a:spcPct val="150000"/>
              </a:lnSpc>
              <a:buAutoNum type="arabicPeriod"/>
            </a:pPr>
            <a:r>
              <a:rPr lang="zh-CN" altLang="en-US" sz="1300" dirty="0">
                <a:latin typeface="微软雅黑" panose="020B0503020204020204" pitchFamily="34" charset="-122"/>
                <a:ea typeface="微软雅黑" panose="020B0503020204020204" pitchFamily="34" charset="-122"/>
              </a:rPr>
              <a:t>模型评估</a:t>
            </a:r>
            <a:r>
              <a:rPr lang="en-US" altLang="zh-CN" sz="1300" dirty="0">
                <a:latin typeface="微软雅黑" panose="020B0503020204020204" pitchFamily="34" charset="-122"/>
                <a:ea typeface="微软雅黑" panose="020B0503020204020204" pitchFamily="34" charset="-122"/>
              </a:rPr>
              <a:t>——</a:t>
            </a:r>
            <a:r>
              <a:rPr lang="zh-CN" altLang="en-US" sz="1300" dirty="0">
                <a:latin typeface="微软雅黑" panose="020B0503020204020204" pitchFamily="34" charset="-122"/>
                <a:ea typeface="微软雅黑" panose="020B0503020204020204" pitchFamily="34" charset="-122"/>
              </a:rPr>
              <a:t>通过调整网络参数提升训练速度和预测精度</a:t>
            </a:r>
            <a:endParaRPr lang="en-US" altLang="zh-CN" sz="1300" dirty="0">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10"/>
          <p:cNvSpPr txBox="1"/>
          <p:nvPr/>
        </p:nvSpPr>
        <p:spPr>
          <a:xfrm>
            <a:off x="1932269" y="2157514"/>
            <a:ext cx="5279462" cy="798830"/>
          </a:xfrm>
          <a:prstGeom prst="rect">
            <a:avLst/>
          </a:prstGeom>
          <a:noFill/>
        </p:spPr>
        <p:txBody>
          <a:bodyPr wrap="square" rtlCol="0">
            <a:spAutoFit/>
          </a:bodyPr>
          <a:lstStyle/>
          <a:p>
            <a:pPr algn="ctr"/>
            <a:r>
              <a:rPr lang="zh-CN" altLang="en-US" sz="3200"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工具使用</a:t>
            </a:r>
          </a:p>
          <a:p>
            <a:pPr algn="ctr"/>
            <a:r>
              <a:rPr lang="en-US" altLang="zh-CN" dirty="0">
                <a:solidFill>
                  <a:srgbClr val="2D4F6A"/>
                </a:solidFill>
                <a:latin typeface="微软雅黑" panose="020B0503020204020204" pitchFamily="34" charset="-122"/>
                <a:ea typeface="微软雅黑" panose="020B0503020204020204" pitchFamily="34" charset="-122"/>
                <a:cs typeface="微软雅黑" panose="020B0503020204020204" pitchFamily="34" charset="-122"/>
              </a:rPr>
              <a:t>Tool usage</a:t>
            </a:r>
          </a:p>
        </p:txBody>
      </p:sp>
      <p:sp>
        <p:nvSpPr>
          <p:cNvPr id="12" name="文本框 10"/>
          <p:cNvSpPr txBox="1"/>
          <p:nvPr/>
        </p:nvSpPr>
        <p:spPr>
          <a:xfrm>
            <a:off x="3493992" y="1118273"/>
            <a:ext cx="2156016" cy="1200329"/>
          </a:xfrm>
          <a:prstGeom prst="rect">
            <a:avLst/>
          </a:prstGeom>
          <a:noFill/>
        </p:spPr>
        <p:txBody>
          <a:bodyPr wrap="square" rtlCol="0">
            <a:spAutoFit/>
          </a:bodyPr>
          <a:lstStyle/>
          <a:p>
            <a:pPr algn="ctr"/>
            <a:r>
              <a:rPr lang="en-US" altLang="zh-CN" sz="72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rPr>
              <a:t>03</a:t>
            </a:r>
          </a:p>
        </p:txBody>
      </p:sp>
      <p:cxnSp>
        <p:nvCxnSpPr>
          <p:cNvPr id="3" name="直接连接符 2"/>
          <p:cNvCxnSpPr/>
          <p:nvPr/>
        </p:nvCxnSpPr>
        <p:spPr>
          <a:xfrm>
            <a:off x="4404511" y="2956491"/>
            <a:ext cx="334978" cy="0"/>
          </a:xfrm>
          <a:prstGeom prst="line">
            <a:avLst/>
          </a:prstGeom>
          <a:ln w="28575">
            <a:solidFill>
              <a:srgbClr val="2D4F6A"/>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83F78E93-3E59-E5FA-1B33-4FE675E864CA}"/>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923" b="97750" l="483" r="99638">
                        <a14:foregroundMark x1="25452" y1="12658" x2="25452" y2="12658"/>
                        <a14:foregroundMark x1="28106" y1="12658" x2="21954" y2="14346"/>
                        <a14:foregroundMark x1="26900" y1="9986" x2="12786" y2="20394"/>
                        <a14:foregroundMark x1="26659" y1="9986" x2="34741" y2="9986"/>
                        <a14:foregroundMark x1="31001" y1="11955" x2="46683" y2="4923"/>
                        <a14:foregroundMark x1="90712" y1="53165" x2="89626" y2="61322"/>
                        <a14:foregroundMark x1="93004" y1="55134" x2="95296" y2="64979"/>
                        <a14:foregroundMark x1="8444" y1="54852" x2="6876" y2="59916"/>
                        <a14:foregroundMark x1="6273" y1="57243" x2="7238" y2="63291"/>
                        <a14:foregroundMark x1="4343" y1="56962" x2="6031" y2="63713"/>
                        <a14:foregroundMark x1="69602" y1="55134" x2="77684" y2="59916"/>
                        <a14:foregroundMark x1="67189" y1="48523" x2="77322" y2="53586"/>
                        <a14:foregroundMark x1="48975" y1="29536" x2="30639" y2="53727"/>
                        <a14:foregroundMark x1="30639" y1="53727" x2="54403" y2="64416"/>
                        <a14:foregroundMark x1="54403" y1="64416" x2="54162" y2="90295"/>
                        <a14:foregroundMark x1="54162" y1="90295" x2="69240" y2="89030"/>
                        <a14:foregroundMark x1="75392" y1="92124" x2="38601" y2="92686"/>
                        <a14:foregroundMark x1="38601" y1="92686" x2="77322" y2="92827"/>
                        <a14:foregroundMark x1="77322" y1="92827" x2="96743" y2="92686"/>
                        <a14:foregroundMark x1="73100" y1="93812" x2="32449" y2="97750"/>
                        <a14:foregroundMark x1="42581" y1="82560" x2="32449" y2="82560"/>
                        <a14:foregroundMark x1="48613" y1="72855" x2="31604" y2="72855"/>
                        <a14:foregroundMark x1="53559" y1="67370" x2="603" y2="60900"/>
                        <a14:foregroundMark x1="60796" y1="66807" x2="99638" y2="62025"/>
                        <a14:foregroundMark x1="93969" y1="63713" x2="85766" y2="62025"/>
                        <a14:foregroundMark x1="77322" y1="65963" x2="96261" y2="63713"/>
                        <a14:foregroundMark x1="96743" y1="66807" x2="97708" y2="56821"/>
                        <a14:foregroundMark x1="93607" y1="65682" x2="95296" y2="65260"/>
                        <a14:foregroundMark x1="23764" y1="65401" x2="6393" y2="66104"/>
                        <a14:foregroundMark x1="4825" y1="65963" x2="4343" y2="64698"/>
                        <a14:foregroundMark x1="5549" y1="66385" x2="603" y2="64698"/>
                        <a14:foregroundMark x1="24970" y1="53165" x2="27744" y2="51899"/>
                        <a14:foregroundMark x1="28589" y1="50914" x2="27744" y2="51195"/>
                        <a14:foregroundMark x1="55971" y1="46414" x2="54524" y2="46695"/>
                        <a14:foregroundMark x1="53076" y1="46132" x2="56815" y2="45710"/>
                        <a14:foregroundMark x1="51508" y1="43038" x2="54162" y2="40928"/>
                        <a14:foregroundMark x1="51267" y1="41350" x2="53920" y2="41350"/>
                        <a14:foregroundMark x1="51508" y1="36990" x2="54403" y2="35865"/>
                        <a14:foregroundMark x1="51870" y1="35302" x2="55006" y2="33615"/>
                        <a14:foregroundMark x1="48733" y1="31927" x2="53317" y2="30520"/>
                        <a14:foregroundMark x1="48613" y1="21660" x2="52473" y2="21097"/>
                      </a14:backgroundRemoval>
                    </a14:imgEffect>
                  </a14:imgLayer>
                </a14:imgProps>
              </a:ext>
              <a:ext uri="{28A0092B-C50C-407E-A947-70E740481C1C}">
                <a14:useLocalDpi xmlns:a14="http://schemas.microsoft.com/office/drawing/2010/main" val="0"/>
              </a:ext>
            </a:extLst>
          </a:blip>
          <a:stretch>
            <a:fillRect/>
          </a:stretch>
        </p:blipFill>
        <p:spPr>
          <a:xfrm>
            <a:off x="233651" y="163600"/>
            <a:ext cx="2707744" cy="2322323"/>
          </a:xfrm>
          <a:prstGeom prst="rect">
            <a:avLst/>
          </a:prstGeom>
        </p:spPr>
      </p:pic>
    </p:spTree>
    <p:extLst>
      <p:ext uri="{BB962C8B-B14F-4D97-AF65-F5344CB8AC3E}">
        <p14:creationId xmlns:p14="http://schemas.microsoft.com/office/powerpoint/2010/main" val="232344471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0">
            <a:extLst>
              <a:ext uri="{FF2B5EF4-FFF2-40B4-BE49-F238E27FC236}">
                <a16:creationId xmlns:a16="http://schemas.microsoft.com/office/drawing/2014/main" id="{8C48A2FA-16AE-F35D-215C-2E8D70266306}"/>
              </a:ext>
            </a:extLst>
          </p:cNvPr>
          <p:cNvSpPr txBox="1"/>
          <p:nvPr/>
        </p:nvSpPr>
        <p:spPr>
          <a:xfrm>
            <a:off x="1933012" y="390525"/>
            <a:ext cx="5277976" cy="523220"/>
          </a:xfrm>
          <a:prstGeom prst="rect">
            <a:avLst/>
          </a:prstGeom>
          <a:noFill/>
        </p:spPr>
        <p:txBody>
          <a:bodyPr wrap="square" rtlCol="0">
            <a:spAutoFit/>
          </a:bodyPr>
          <a:lstStyle/>
          <a:p>
            <a:pPr algn="ctr"/>
            <a:r>
              <a:rPr lang="zh-CN" altLang="en-US" sz="1800" dirty="0">
                <a:solidFill>
                  <a:srgbClr val="2D4F6A"/>
                </a:solidFill>
                <a:latin typeface="微软雅黑" panose="020B0503020204020204" pitchFamily="34" charset="-122"/>
                <a:ea typeface="微软雅黑" panose="020B0503020204020204" pitchFamily="34" charset="-122"/>
                <a:cs typeface="阿里巴巴普惠体 R" panose="00020600040101010101" pitchFamily="18" charset="-122"/>
                <a:sym typeface="+mn-ea"/>
              </a:rPr>
              <a:t> </a:t>
            </a:r>
            <a:r>
              <a:rPr lang="en-US" altLang="zh-CN"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GPT</a:t>
            </a:r>
            <a:r>
              <a:rPr lang="zh-CN" altLang="en-US" sz="1800" b="1" spc="3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的使用</a:t>
            </a:r>
          </a:p>
          <a:p>
            <a:pPr algn="ctr">
              <a:buClrTx/>
              <a:buSzTx/>
              <a:buFontTx/>
            </a:pPr>
            <a:r>
              <a:rPr lang="en-US" altLang="zh-CN" sz="1000" dirty="0">
                <a:solidFill>
                  <a:srgbClr val="2D4F6A"/>
                </a:solidFill>
                <a:latin typeface="微软雅黑" panose="020B0503020204020204" pitchFamily="34" charset="-122"/>
                <a:ea typeface="微软雅黑" panose="020B0503020204020204" pitchFamily="34" charset="-122"/>
                <a:cs typeface="阿里巴巴普惠体 2.0 55 Regular" panose="00020600040101010101" pitchFamily="18" charset="-122"/>
                <a:sym typeface="+mn-ea"/>
              </a:rPr>
              <a:t>ChatGPT usage</a:t>
            </a:r>
          </a:p>
        </p:txBody>
      </p:sp>
      <p:sp>
        <p:nvSpPr>
          <p:cNvPr id="9" name="文本框 8">
            <a:extLst>
              <a:ext uri="{FF2B5EF4-FFF2-40B4-BE49-F238E27FC236}">
                <a16:creationId xmlns:a16="http://schemas.microsoft.com/office/drawing/2014/main" id="{73C17356-A9E1-171D-E706-59846FF975CA}"/>
              </a:ext>
            </a:extLst>
          </p:cNvPr>
          <p:cNvSpPr txBox="1"/>
          <p:nvPr/>
        </p:nvSpPr>
        <p:spPr>
          <a:xfrm>
            <a:off x="2301702" y="1952800"/>
            <a:ext cx="4996881" cy="1319977"/>
          </a:xfrm>
          <a:prstGeom prst="rect">
            <a:avLst/>
          </a:prstGeom>
          <a:noFill/>
        </p:spPr>
        <p:txBody>
          <a:bodyPr wrap="none" rtlCol="0">
            <a:spAutoFit/>
          </a:bodyPr>
          <a:lstStyle/>
          <a:p>
            <a:pPr marL="342900" indent="-342900">
              <a:lnSpc>
                <a:spcPct val="200000"/>
              </a:lnSpc>
              <a:buFont typeface="+mj-lt"/>
              <a:buAutoNum type="arabicPeriod"/>
            </a:pPr>
            <a:r>
              <a:rPr lang="zh-CN" altLang="en-US" dirty="0">
                <a:latin typeface="微软雅黑" panose="020B0503020204020204" pitchFamily="34" charset="-122"/>
                <a:ea typeface="微软雅黑" panose="020B0503020204020204" pitchFamily="34" charset="-122"/>
              </a:rPr>
              <a:t>使用</a:t>
            </a:r>
            <a:r>
              <a:rPr lang="en-US" altLang="zh-CN" dirty="0" err="1">
                <a:latin typeface="微软雅黑" panose="020B0503020204020204" pitchFamily="34" charset="-122"/>
                <a:ea typeface="微软雅黑" panose="020B0503020204020204" pitchFamily="34" charset="-122"/>
              </a:rPr>
              <a:t>chatGPT</a:t>
            </a:r>
            <a:r>
              <a:rPr lang="zh-CN" altLang="en-US" dirty="0">
                <a:latin typeface="微软雅黑" panose="020B0503020204020204" pitchFamily="34" charset="-122"/>
                <a:ea typeface="微软雅黑" panose="020B0503020204020204" pitchFamily="34" charset="-122"/>
              </a:rPr>
              <a:t>处理困难任务</a:t>
            </a:r>
            <a:endParaRPr lang="en-US" altLang="zh-CN" dirty="0">
              <a:latin typeface="微软雅黑" panose="020B0503020204020204" pitchFamily="34" charset="-122"/>
              <a:ea typeface="微软雅黑" panose="020B0503020204020204" pitchFamily="34" charset="-122"/>
            </a:endParaRPr>
          </a:p>
          <a:p>
            <a:pPr marL="342900" indent="-342900">
              <a:lnSpc>
                <a:spcPct val="200000"/>
              </a:lnSpc>
              <a:buFont typeface="+mj-lt"/>
              <a:buAutoNum type="arabicPeriod"/>
            </a:pPr>
            <a:r>
              <a:rPr lang="zh-CN" altLang="en-US" dirty="0">
                <a:latin typeface="微软雅黑" panose="020B0503020204020204" pitchFamily="34" charset="-122"/>
                <a:ea typeface="微软雅黑" panose="020B0503020204020204" pitchFamily="34" charset="-122"/>
              </a:rPr>
              <a:t>对于一些</a:t>
            </a:r>
            <a:r>
              <a:rPr lang="en-US" altLang="zh-CN" dirty="0" err="1">
                <a:latin typeface="微软雅黑" panose="020B0503020204020204" pitchFamily="34" charset="-122"/>
                <a:ea typeface="微软雅黑" panose="020B0503020204020204" pitchFamily="34" charset="-122"/>
              </a:rPr>
              <a:t>chatGPT</a:t>
            </a:r>
            <a:r>
              <a:rPr lang="zh-CN" altLang="en-US" dirty="0">
                <a:latin typeface="微软雅黑" panose="020B0503020204020204" pitchFamily="34" charset="-122"/>
                <a:ea typeface="微软雅黑" panose="020B0503020204020204" pitchFamily="34" charset="-122"/>
              </a:rPr>
              <a:t>难以回复的</a:t>
            </a:r>
            <a:r>
              <a:rPr lang="en-US" altLang="zh-CN" dirty="0">
                <a:latin typeface="微软雅黑" panose="020B0503020204020204" pitchFamily="34" charset="-122"/>
                <a:ea typeface="微软雅黑" panose="020B0503020204020204" pitchFamily="34" charset="-122"/>
              </a:rPr>
              <a:t>bug</a:t>
            </a:r>
            <a:r>
              <a:rPr lang="zh-CN" altLang="en-US" dirty="0">
                <a:latin typeface="微软雅黑" panose="020B0503020204020204" pitchFamily="34" charset="-122"/>
                <a:ea typeface="微软雅黑" panose="020B0503020204020204" pitchFamily="34" charset="-122"/>
              </a:rPr>
              <a:t>结合自己的知识去解决</a:t>
            </a:r>
            <a:endParaRPr lang="en-US" altLang="zh-CN" dirty="0">
              <a:latin typeface="微软雅黑" panose="020B0503020204020204" pitchFamily="34" charset="-122"/>
              <a:ea typeface="微软雅黑" panose="020B0503020204020204" pitchFamily="34" charset="-122"/>
            </a:endParaRPr>
          </a:p>
          <a:p>
            <a:pPr marL="342900" indent="-342900">
              <a:lnSpc>
                <a:spcPct val="200000"/>
              </a:lnSpc>
              <a:buFont typeface="+mj-lt"/>
              <a:buAutoNum type="arabicPeriod"/>
            </a:pPr>
            <a:r>
              <a:rPr lang="zh-CN" altLang="en-US" dirty="0">
                <a:latin typeface="微软雅黑" panose="020B0503020204020204" pitchFamily="34" charset="-122"/>
                <a:ea typeface="微软雅黑" panose="020B0503020204020204" pitchFamily="34" charset="-122"/>
              </a:rPr>
              <a:t>通过对</a:t>
            </a:r>
            <a:r>
              <a:rPr lang="en-US" altLang="zh-CN" dirty="0" err="1">
                <a:latin typeface="微软雅黑" panose="020B0503020204020204" pitchFamily="34" charset="-122"/>
                <a:ea typeface="微软雅黑" panose="020B0503020204020204" pitchFamily="34" charset="-122"/>
              </a:rPr>
              <a:t>chatGPT</a:t>
            </a:r>
            <a:r>
              <a:rPr lang="zh-CN" altLang="en-US" dirty="0">
                <a:latin typeface="微软雅黑" panose="020B0503020204020204" pitchFamily="34" charset="-122"/>
                <a:ea typeface="微软雅黑" panose="020B0503020204020204" pitchFamily="34" charset="-122"/>
              </a:rPr>
              <a:t>所写代码的理解也能获取知识</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25780601"/>
      </p:ext>
    </p:extLst>
  </p:cSld>
  <p:clrMapOvr>
    <a:masterClrMapping/>
  </p:clrMapOvr>
  <p:transition spd="slow" advClick="0" advTm="0">
    <p:push dir="u"/>
  </p:transition>
</p:sld>
</file>

<file path=ppt/tags/tag1.xml><?xml version="1.0" encoding="utf-8"?>
<p:tagLst xmlns:a="http://schemas.openxmlformats.org/drawingml/2006/main" xmlns:r="http://schemas.openxmlformats.org/officeDocument/2006/relationships" xmlns:p="http://schemas.openxmlformats.org/presentationml/2006/main">
  <p:tag name="COMMONDATA" val="eyJjb3VudCI6NCwiaGRpZCI6IjU3MDgyNWJkNTE3ZDdhYWYzYmRmMzkwOWFkMjcwYzg1IiwidXNlckNvdW50Ijo0fQ=="/>
</p:tagLst>
</file>

<file path=ppt/theme/theme1.xml><?xml version="1.0" encoding="utf-8"?>
<a:theme xmlns:a="http://schemas.openxmlformats.org/drawingml/2006/main" name="doc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540</TotalTime>
  <Words>452</Words>
  <Application>Microsoft Office PowerPoint</Application>
  <PresentationFormat>全屏显示(16:9)</PresentationFormat>
  <Paragraphs>73</Paragraphs>
  <Slides>12</Slides>
  <Notes>9</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12</vt:i4>
      </vt:variant>
    </vt:vector>
  </HeadingPairs>
  <TitlesOfParts>
    <vt:vector size="17" baseType="lpstr">
      <vt:lpstr>Consolas</vt:lpstr>
      <vt:lpstr>Arial</vt:lpstr>
      <vt:lpstr>Calibri</vt:lpstr>
      <vt:lpstr>微软雅黑</vt:lpstr>
      <vt:lpstr>docer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qzuser;</dc:title>
  <dc:creator>qzuser</dc:creator>
  <cp:keywords>qzuser</cp:keywords>
  <dc:description>qzuser</dc:description>
  <cp:lastModifiedBy>左 左</cp:lastModifiedBy>
  <cp:revision>198</cp:revision>
  <dcterms:created xsi:type="dcterms:W3CDTF">2016-05-20T12:59:00Z</dcterms:created>
  <dcterms:modified xsi:type="dcterms:W3CDTF">2023-09-17T10:55:34Z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ICV">
    <vt:lpwstr>3433D17D2E9C4701A78EA727689E47B5</vt:lpwstr>
  </property>
  <property fmtid="{D5CDD505-2E9C-101B-9397-08002B2CF9AE}" pid="4" name="KSOTemplateUUID">
    <vt:lpwstr>v1.0_mb_yjCJurvw0tAruOn4UOVMmQ==</vt:lpwstr>
  </property>
</Properties>
</file>

<file path=docProps/thumbnail.jpeg>
</file>